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92"/>
  </p:notesMasterIdLst>
  <p:handoutMasterIdLst>
    <p:handoutMasterId r:id="rId93"/>
  </p:handoutMasterIdLst>
  <p:sldIdLst>
    <p:sldId id="256" r:id="rId2"/>
    <p:sldId id="523" r:id="rId3"/>
    <p:sldId id="257" r:id="rId4"/>
    <p:sldId id="481" r:id="rId5"/>
    <p:sldId id="790" r:id="rId6"/>
    <p:sldId id="353" r:id="rId7"/>
    <p:sldId id="405" r:id="rId8"/>
    <p:sldId id="354" r:id="rId9"/>
    <p:sldId id="355" r:id="rId10"/>
    <p:sldId id="402" r:id="rId11"/>
    <p:sldId id="403" r:id="rId12"/>
    <p:sldId id="2002" r:id="rId13"/>
    <p:sldId id="486" r:id="rId14"/>
    <p:sldId id="346" r:id="rId15"/>
    <p:sldId id="791" r:id="rId16"/>
    <p:sldId id="396" r:id="rId17"/>
    <p:sldId id="397" r:id="rId18"/>
    <p:sldId id="395" r:id="rId19"/>
    <p:sldId id="423" r:id="rId20"/>
    <p:sldId id="424" r:id="rId21"/>
    <p:sldId id="471" r:id="rId22"/>
    <p:sldId id="427" r:id="rId23"/>
    <p:sldId id="472" r:id="rId24"/>
    <p:sldId id="792" r:id="rId25"/>
    <p:sldId id="659" r:id="rId26"/>
    <p:sldId id="401" r:id="rId27"/>
    <p:sldId id="426" r:id="rId28"/>
    <p:sldId id="475" r:id="rId29"/>
    <p:sldId id="793" r:id="rId30"/>
    <p:sldId id="538" r:id="rId31"/>
    <p:sldId id="440" r:id="rId32"/>
    <p:sldId id="602" r:id="rId33"/>
    <p:sldId id="582" r:id="rId34"/>
    <p:sldId id="543" r:id="rId35"/>
    <p:sldId id="601" r:id="rId36"/>
    <p:sldId id="583" r:id="rId37"/>
    <p:sldId id="584" r:id="rId38"/>
    <p:sldId id="585" r:id="rId39"/>
    <p:sldId id="586" r:id="rId40"/>
    <p:sldId id="587" r:id="rId41"/>
    <p:sldId id="588" r:id="rId42"/>
    <p:sldId id="664" r:id="rId43"/>
    <p:sldId id="407" r:id="rId44"/>
    <p:sldId id="406" r:id="rId45"/>
    <p:sldId id="703" r:id="rId46"/>
    <p:sldId id="609" r:id="rId47"/>
    <p:sldId id="665" r:id="rId48"/>
    <p:sldId id="666" r:id="rId49"/>
    <p:sldId id="667" r:id="rId50"/>
    <p:sldId id="432" r:id="rId51"/>
    <p:sldId id="663" r:id="rId52"/>
    <p:sldId id="522" r:id="rId53"/>
    <p:sldId id="433" r:id="rId54"/>
    <p:sldId id="701" r:id="rId55"/>
    <p:sldId id="613" r:id="rId56"/>
    <p:sldId id="691" r:id="rId57"/>
    <p:sldId id="693" r:id="rId58"/>
    <p:sldId id="702" r:id="rId59"/>
    <p:sldId id="1991" r:id="rId60"/>
    <p:sldId id="1992" r:id="rId61"/>
    <p:sldId id="704" r:id="rId62"/>
    <p:sldId id="258" r:id="rId63"/>
    <p:sldId id="1993" r:id="rId64"/>
    <p:sldId id="259" r:id="rId65"/>
    <p:sldId id="279" r:id="rId66"/>
    <p:sldId id="260" r:id="rId67"/>
    <p:sldId id="476" r:id="rId68"/>
    <p:sldId id="477" r:id="rId69"/>
    <p:sldId id="2001" r:id="rId70"/>
    <p:sldId id="470" r:id="rId71"/>
    <p:sldId id="264" r:id="rId72"/>
    <p:sldId id="474" r:id="rId73"/>
    <p:sldId id="705" r:id="rId74"/>
    <p:sldId id="377" r:id="rId75"/>
    <p:sldId id="706" r:id="rId76"/>
    <p:sldId id="266" r:id="rId77"/>
    <p:sldId id="482" r:id="rId78"/>
    <p:sldId id="483" r:id="rId79"/>
    <p:sldId id="484" r:id="rId80"/>
    <p:sldId id="485" r:id="rId81"/>
    <p:sldId id="487" r:id="rId82"/>
    <p:sldId id="489" r:id="rId83"/>
    <p:sldId id="492" r:id="rId84"/>
    <p:sldId id="493" r:id="rId85"/>
    <p:sldId id="494" r:id="rId86"/>
    <p:sldId id="495" r:id="rId87"/>
    <p:sldId id="496" r:id="rId88"/>
    <p:sldId id="497" r:id="rId89"/>
    <p:sldId id="498" r:id="rId90"/>
    <p:sldId id="49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2"/>
    <p:restoredTop sz="94494"/>
  </p:normalViewPr>
  <p:slideViewPr>
    <p:cSldViewPr snapToGrid="0" snapToObjects="1">
      <p:cViewPr varScale="1">
        <p:scale>
          <a:sx n="94" d="100"/>
          <a:sy n="94"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D0CED-78CE-F449-8FF7-9FE11BC52E45}" type="datetimeFigureOut">
              <a:rPr lang="en-US" smtClean="0"/>
              <a:t>11/27/21</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FADFA4-2AF3-F34E-BEA0-E8EBCF425F7D}" type="slidenum">
              <a:rPr lang="en-US" smtClean="0"/>
              <a:t>‹#›</a:t>
            </a:fld>
            <a:endParaRPr lang="en-US" dirty="0"/>
          </a:p>
        </p:txBody>
      </p:sp>
    </p:spTree>
    <p:extLst>
      <p:ext uri="{BB962C8B-B14F-4D97-AF65-F5344CB8AC3E}">
        <p14:creationId xmlns:p14="http://schemas.microsoft.com/office/powerpoint/2010/main" val="32544344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44CE-D1A2-3549-89C5-3537AA940F51}" type="datetimeFigureOut">
              <a:rPr lang="en-US" smtClean="0"/>
              <a:t>11/27/21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F6006-E59E-4947-8707-F9D36EBEBD07}" type="slidenum">
              <a:rPr lang="en-US" smtClean="0"/>
              <a:t>‹#›</a:t>
            </a:fld>
            <a:endParaRPr lang="en-US" dirty="0"/>
          </a:p>
        </p:txBody>
      </p:sp>
    </p:spTree>
    <p:extLst>
      <p:ext uri="{BB962C8B-B14F-4D97-AF65-F5344CB8AC3E}">
        <p14:creationId xmlns:p14="http://schemas.microsoft.com/office/powerpoint/2010/main" val="13684099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880223C3-AB3C-6B4A-BFD4-50CA1F476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DFE4CAC-C563-1D49-97B9-61C280B85B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4443660E-1F34-B14D-9FCD-0D7886F8C18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3987E6-B889-8C45-9CA3-788CF147E667}" type="slidenum">
              <a:rPr lang="en-US" altLang="en-US">
                <a:solidFill>
                  <a:srgbClr val="000000"/>
                </a:solidFill>
                <a:latin typeface="Calibri" panose="020F0502020204030204" pitchFamily="34" charset="0"/>
              </a:rPr>
              <a:pPr eaLnBrk="1" hangingPunct="1"/>
              <a:t>16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472906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AA983390-8B84-9B4E-AD81-529EE237DA38}"/>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152DB2E5-8AF1-7548-B0B6-74CA2F4C371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Traverse yellow decision nodes until we reach a blue classification node.</a:t>
            </a:r>
          </a:p>
          <a:p>
            <a:endParaRPr lang="en-US" altLang="en-US">
              <a:latin typeface="Arial" panose="020B0604020202020204" pitchFamily="34" charset="0"/>
            </a:endParaRPr>
          </a:p>
        </p:txBody>
      </p:sp>
    </p:spTree>
    <p:extLst>
      <p:ext uri="{BB962C8B-B14F-4D97-AF65-F5344CB8AC3E}">
        <p14:creationId xmlns:p14="http://schemas.microsoft.com/office/powerpoint/2010/main" val="296805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26EDCE72-11BE-8047-AA9D-A8AEB00EA2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771B21D6-B4EA-3547-8DA5-1C84DC070B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935386E3-6404-2D46-B189-5022433ED98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0D7461-76D4-2F4D-8D25-5BCC49994B42}" type="slidenum">
              <a:rPr lang="en-US" altLang="en-US">
                <a:solidFill>
                  <a:srgbClr val="000000"/>
                </a:solidFill>
                <a:latin typeface="Calibri" panose="020F0502020204030204" pitchFamily="34" charset="0"/>
              </a:rPr>
              <a:pPr eaLnBrk="1" hangingPunct="1"/>
              <a:t>43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86417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1D7C202-4502-9548-A988-8C79FE103996}"/>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1C732A19-C60B-2D4A-9252-89E94C76B5C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Metrics for classifier performance can be used on any labeled partition of the data: training, validation, or test.</a:t>
            </a:r>
          </a:p>
        </p:txBody>
      </p:sp>
    </p:spTree>
    <p:extLst>
      <p:ext uri="{BB962C8B-B14F-4D97-AF65-F5344CB8AC3E}">
        <p14:creationId xmlns:p14="http://schemas.microsoft.com/office/powerpoint/2010/main" val="668862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DA785F6-32B6-8E4D-8D91-9CCD65CEED65}"/>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7" name="Rectangle 3">
            <a:extLst>
              <a:ext uri="{FF2B5EF4-FFF2-40B4-BE49-F238E27FC236}">
                <a16:creationId xmlns:a16="http://schemas.microsoft.com/office/drawing/2014/main" id="{15440E10-4886-9F46-B6E9-B587DA0FD46E}"/>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2400">
                <a:solidFill>
                  <a:schemeClr val="tx1"/>
                </a:solidFill>
                <a:latin typeface="Times New Roman" panose="02020603050405020304" pitchFamily="18" charset="0"/>
              </a:defRPr>
            </a:lvl1pPr>
            <a:lvl2pPr marL="465138" defTabSz="931863">
              <a:defRPr sz="2400">
                <a:solidFill>
                  <a:schemeClr val="tx1"/>
                </a:solidFill>
                <a:latin typeface="Times New Roman" panose="02020603050405020304" pitchFamily="18" charset="0"/>
              </a:defRPr>
            </a:lvl2pPr>
            <a:lvl3pPr marL="931863" defTabSz="931863">
              <a:defRPr sz="2400">
                <a:solidFill>
                  <a:schemeClr val="tx1"/>
                </a:solidFill>
                <a:latin typeface="Times New Roman" panose="02020603050405020304" pitchFamily="18" charset="0"/>
              </a:defRPr>
            </a:lvl3pPr>
            <a:lvl4pPr marL="1397000" defTabSz="931863">
              <a:defRPr sz="2400">
                <a:solidFill>
                  <a:schemeClr val="tx1"/>
                </a:solidFill>
                <a:latin typeface="Times New Roman" panose="02020603050405020304" pitchFamily="18" charset="0"/>
              </a:defRPr>
            </a:lvl4pPr>
            <a:lvl5pPr marL="1863725" defTabSz="931863">
              <a:defRPr sz="2400">
                <a:solidFill>
                  <a:schemeClr val="tx1"/>
                </a:solidFill>
                <a:latin typeface="Times New Roman" panose="02020603050405020304" pitchFamily="18" charset="0"/>
              </a:defRPr>
            </a:lvl5pPr>
            <a:lvl6pPr marL="2320925" defTabSz="931863" eaLnBrk="0" fontAlgn="base" hangingPunct="0">
              <a:spcBef>
                <a:spcPct val="0"/>
              </a:spcBef>
              <a:spcAft>
                <a:spcPct val="0"/>
              </a:spcAft>
              <a:defRPr sz="2400">
                <a:solidFill>
                  <a:schemeClr val="tx1"/>
                </a:solidFill>
                <a:latin typeface="Times New Roman" panose="02020603050405020304" pitchFamily="18" charset="0"/>
              </a:defRPr>
            </a:lvl6pPr>
            <a:lvl7pPr marL="2778125" defTabSz="931863" eaLnBrk="0" fontAlgn="base" hangingPunct="0">
              <a:spcBef>
                <a:spcPct val="0"/>
              </a:spcBef>
              <a:spcAft>
                <a:spcPct val="0"/>
              </a:spcAft>
              <a:defRPr sz="2400">
                <a:solidFill>
                  <a:schemeClr val="tx1"/>
                </a:solidFill>
                <a:latin typeface="Times New Roman" panose="02020603050405020304" pitchFamily="18" charset="0"/>
              </a:defRPr>
            </a:lvl7pPr>
            <a:lvl8pPr marL="3235325" defTabSz="931863" eaLnBrk="0" fontAlgn="base" hangingPunct="0">
              <a:spcBef>
                <a:spcPct val="0"/>
              </a:spcBef>
              <a:spcAft>
                <a:spcPct val="0"/>
              </a:spcAft>
              <a:defRPr sz="2400">
                <a:solidFill>
                  <a:schemeClr val="tx1"/>
                </a:solidFill>
                <a:latin typeface="Times New Roman" panose="02020603050405020304" pitchFamily="18" charset="0"/>
              </a:defRPr>
            </a:lvl8pPr>
            <a:lvl9pPr marL="3692525"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24</a:t>
            </a:r>
          </a:p>
        </p:txBody>
      </p:sp>
      <p:sp>
        <p:nvSpPr>
          <p:cNvPr id="52228" name="Rectangle 4">
            <a:extLst>
              <a:ext uri="{FF2B5EF4-FFF2-40B4-BE49-F238E27FC236}">
                <a16:creationId xmlns:a16="http://schemas.microsoft.com/office/drawing/2014/main" id="{4A046163-BDD6-214A-89B3-BB779DAC80B9}"/>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9" name="Rectangle 5">
            <a:extLst>
              <a:ext uri="{FF2B5EF4-FFF2-40B4-BE49-F238E27FC236}">
                <a16:creationId xmlns:a16="http://schemas.microsoft.com/office/drawing/2014/main" id="{06FE5FCB-0EB7-7E40-822A-28388CC3E423}"/>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0" name="Rectangle 6">
            <a:extLst>
              <a:ext uri="{FF2B5EF4-FFF2-40B4-BE49-F238E27FC236}">
                <a16:creationId xmlns:a16="http://schemas.microsoft.com/office/drawing/2014/main" id="{76EA6D0A-BCA4-CC4A-B2D1-BC24D5080A39}"/>
              </a:ext>
            </a:extLst>
          </p:cNvPr>
          <p:cNvSpPr>
            <a:spLocks noGrp="1" noChangeArrowheads="1"/>
          </p:cNvSpPr>
          <p:nvPr>
            <p:ph type="body" idx="1"/>
          </p:nvPr>
        </p:nvSpPr>
        <p:spPr>
          <a:noFill/>
          <a:ln/>
        </p:spPr>
        <p:txBody>
          <a:bodyPr/>
          <a:lstStyle/>
          <a:p>
            <a:r>
              <a:rPr lang="en-US" altLang="en-US"/>
              <a:t>This teleology is based on the number of explanatory variables &amp; nature of relationship between X &amp; Y.</a:t>
            </a:r>
          </a:p>
        </p:txBody>
      </p:sp>
      <p:sp>
        <p:nvSpPr>
          <p:cNvPr id="52231" name="Rectangle 7">
            <a:extLst>
              <a:ext uri="{FF2B5EF4-FFF2-40B4-BE49-F238E27FC236}">
                <a16:creationId xmlns:a16="http://schemas.microsoft.com/office/drawing/2014/main" id="{32B480C6-DD46-604C-9BAD-CB5A8E9ECD1E}"/>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14999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67</a:t>
            </a:fld>
            <a:endParaRPr lang="en-US">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a:latin typeface="Arial" charset="0"/>
              </a:rPr>
              <a:t>Figure 1: scatter(1:20,10+(1:20)+2*randn(1,20),'k','filled'); a=axis; a(3)=0; axis(a);</a:t>
            </a:r>
          </a:p>
          <a:p>
            <a:endParaRPr lang="en-US">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68</a:t>
            </a:fld>
            <a:endParaRPr lang="en-US">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a:latin typeface="Arial" charset="0"/>
              </a:rPr>
              <a:t>Figure 1: scatter(1:20,10+(1:20)+2*randn(1,20),'k','filled'); a=axis; a(3)=0; axis(a);</a:t>
            </a:r>
          </a:p>
          <a:p>
            <a:endParaRPr lang="en-U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71</a:t>
            </a:fld>
            <a:endParaRPr lang="en-US" dirty="0"/>
          </a:p>
        </p:txBody>
      </p:sp>
    </p:spTree>
    <p:extLst>
      <p:ext uri="{BB962C8B-B14F-4D97-AF65-F5344CB8AC3E}">
        <p14:creationId xmlns:p14="http://schemas.microsoft.com/office/powerpoint/2010/main" val="3192537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72</a:t>
            </a:fld>
            <a:endParaRPr lang="en-US" dirty="0"/>
          </a:p>
        </p:txBody>
      </p:sp>
    </p:spTree>
    <p:extLst>
      <p:ext uri="{BB962C8B-B14F-4D97-AF65-F5344CB8AC3E}">
        <p14:creationId xmlns:p14="http://schemas.microsoft.com/office/powerpoint/2010/main" val="207656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380F738A-63CE-9C48-9D46-E84CC4331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D8A70D-014A-2846-839D-3513276699F2}" type="slidenum">
              <a:rPr lang="en-US" altLang="en-US" sz="1200"/>
              <a:pPr eaLnBrk="1" hangingPunct="1"/>
              <a:t>74</a:t>
            </a:fld>
            <a:endParaRPr lang="en-US" altLang="en-US" sz="1200"/>
          </a:p>
        </p:txBody>
      </p:sp>
      <p:sp>
        <p:nvSpPr>
          <p:cNvPr id="53250" name="Rectangle 2">
            <a:extLst>
              <a:ext uri="{FF2B5EF4-FFF2-40B4-BE49-F238E27FC236}">
                <a16:creationId xmlns:a16="http://schemas.microsoft.com/office/drawing/2014/main" id="{E66EAACD-19B1-744F-A271-B9E9F2A97965}"/>
              </a:ext>
            </a:extLst>
          </p:cNvPr>
          <p:cNvSpPr>
            <a:spLocks noGrp="1" noRot="1" noChangeAspect="1" noChangeArrowheads="1" noTextEdit="1"/>
          </p:cNvSpPr>
          <p:nvPr>
            <p:ph type="sldImg"/>
          </p:nvPr>
        </p:nvSpPr>
        <p:spPr>
          <a:solidFill>
            <a:srgbClr val="FFFFFF"/>
          </a:solidFill>
          <a:ln/>
        </p:spPr>
      </p:sp>
      <p:sp>
        <p:nvSpPr>
          <p:cNvPr id="53251" name="Rectangle 3">
            <a:extLst>
              <a:ext uri="{FF2B5EF4-FFF2-40B4-BE49-F238E27FC236}">
                <a16:creationId xmlns:a16="http://schemas.microsoft.com/office/drawing/2014/main" id="{AEE84420-1E62-5249-94A8-BCCBB4F035E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4968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81</a:t>
            </a:fld>
            <a:endParaRPr lang="en-US" dirty="0"/>
          </a:p>
        </p:txBody>
      </p:sp>
    </p:spTree>
    <p:extLst>
      <p:ext uri="{BB962C8B-B14F-4D97-AF65-F5344CB8AC3E}">
        <p14:creationId xmlns:p14="http://schemas.microsoft.com/office/powerpoint/2010/main" val="312588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5B4C64EC-0555-CC45-878F-09C960F40C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FD40E2B7-7773-B24E-B256-9761EDCA24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CE8E370C-FFC0-074B-8168-18099051BF8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7F3413-EF39-6E42-ACB3-311F8317E9EF}" type="slidenum">
              <a:rPr lang="en-US" altLang="en-US">
                <a:solidFill>
                  <a:srgbClr val="000000"/>
                </a:solidFill>
                <a:latin typeface="Calibri" panose="020F0502020204030204" pitchFamily="34" charset="0"/>
              </a:rPr>
              <a:pPr eaLnBrk="1" hangingPunct="1"/>
              <a:t>17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698465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84</a:t>
            </a:fld>
            <a:endParaRPr lang="en-US" dirty="0"/>
          </a:p>
        </p:txBody>
      </p:sp>
    </p:spTree>
    <p:extLst>
      <p:ext uri="{BB962C8B-B14F-4D97-AF65-F5344CB8AC3E}">
        <p14:creationId xmlns:p14="http://schemas.microsoft.com/office/powerpoint/2010/main" val="291225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D3339A2E-7420-1F40-8551-F704BE1ADE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FCFFC3A7-B9DE-E64A-BC04-E1E29BA7B9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C2340330-3230-7C40-ABBA-19A60DDD40C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C06721-442E-F346-B00C-70EDEB317A44}" type="slidenum">
              <a:rPr lang="en-US" altLang="en-US">
                <a:solidFill>
                  <a:srgbClr val="000000"/>
                </a:solidFill>
                <a:latin typeface="Calibri" panose="020F0502020204030204" pitchFamily="34" charset="0"/>
              </a:rPr>
              <a:pPr eaLnBrk="1" hangingPunct="1"/>
              <a:t>18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39865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F8BA1D28-CD7E-6C49-AC59-941049EE64B4}"/>
              </a:ext>
            </a:extLst>
          </p:cNvPr>
          <p:cNvSpPr>
            <a:spLocks noGrp="1" noRot="1" noChangeAspect="1" noChangeArrowheads="1" noTextEdit="1"/>
          </p:cNvSpPr>
          <p:nvPr>
            <p:ph type="sldImg"/>
          </p:nvPr>
        </p:nvSpPr>
        <p:spPr>
          <a:xfrm>
            <a:off x="463550" y="722313"/>
            <a:ext cx="6396038" cy="3598862"/>
          </a:xfrm>
          <a:ln/>
        </p:spPr>
      </p:sp>
      <p:sp>
        <p:nvSpPr>
          <p:cNvPr id="5122" name="Rectangle 3">
            <a:extLst>
              <a:ext uri="{FF2B5EF4-FFF2-40B4-BE49-F238E27FC236}">
                <a16:creationId xmlns:a16="http://schemas.microsoft.com/office/drawing/2014/main" id="{5FF0D558-16C5-594A-840A-925B6261ED75}"/>
              </a:ext>
            </a:extLst>
          </p:cNvPr>
          <p:cNvSpPr>
            <a:spLocks noGrp="1" noChangeArrowheads="1"/>
          </p:cNvSpPr>
          <p:nvPr>
            <p:ph type="body" idx="1"/>
          </p:nvPr>
        </p:nvSpPr>
        <p:spPr>
          <a:xfrm>
            <a:off x="974725" y="4559300"/>
            <a:ext cx="5365750" cy="4319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3" tIns="47507" rIns="95013" bIns="47507"/>
          <a:lstStyle/>
          <a:p>
            <a:endParaRPr lang="en-US" altLang="en-US">
              <a:latin typeface="Arial" panose="020B0604020202020204" pitchFamily="34" charset="0"/>
            </a:endParaRPr>
          </a:p>
        </p:txBody>
      </p:sp>
    </p:spTree>
    <p:extLst>
      <p:ext uri="{BB962C8B-B14F-4D97-AF65-F5344CB8AC3E}">
        <p14:creationId xmlns:p14="http://schemas.microsoft.com/office/powerpoint/2010/main" val="192147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236B540D-B38E-A54F-9CCA-C76D6136BD27}"/>
              </a:ext>
            </a:extLst>
          </p:cNvPr>
          <p:cNvSpPr>
            <a:spLocks noGrp="1" noRot="1" noChangeAspect="1" noChangeArrowheads="1" noTextEdit="1"/>
          </p:cNvSpPr>
          <p:nvPr>
            <p:ph type="sldImg"/>
          </p:nvPr>
        </p:nvSpPr>
        <p:spPr>
          <a:ln/>
        </p:spPr>
      </p:sp>
      <p:sp>
        <p:nvSpPr>
          <p:cNvPr id="9218" name="Notes Placeholder 2">
            <a:extLst>
              <a:ext uri="{FF2B5EF4-FFF2-40B4-BE49-F238E27FC236}">
                <a16:creationId xmlns:a16="http://schemas.microsoft.com/office/drawing/2014/main" id="{377CC1C4-791A-A448-99F0-2FC9CCC7015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Examples 3 &amp; 4 are multiclass classification problems.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78479851-1CE4-C349-803A-58D45B53D745}"/>
              </a:ext>
            </a:extLst>
          </p:cNvPr>
          <p:cNvSpPr>
            <a:spLocks noGrp="1" noRot="1" noChangeAspect="1" noChangeArrowheads="1" noTextEdit="1"/>
          </p:cNvSpPr>
          <p:nvPr>
            <p:ph type="sldImg"/>
          </p:nvPr>
        </p:nvSpPr>
        <p:spPr>
          <a:ln/>
        </p:spPr>
      </p:sp>
      <p:sp>
        <p:nvSpPr>
          <p:cNvPr id="7170" name="Notes Placeholder 2">
            <a:extLst>
              <a:ext uri="{FF2B5EF4-FFF2-40B4-BE49-F238E27FC236}">
                <a16:creationId xmlns:a16="http://schemas.microsoft.com/office/drawing/2014/main" id="{F8AAF0D2-8C0B-7A4A-B385-B8DB919B247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context of machine learning, the term “induce” is roughly equivalent to “learn” or “train”.</a:t>
            </a:r>
          </a:p>
        </p:txBody>
      </p:sp>
    </p:spTree>
    <p:extLst>
      <p:ext uri="{BB962C8B-B14F-4D97-AF65-F5344CB8AC3E}">
        <p14:creationId xmlns:p14="http://schemas.microsoft.com/office/powerpoint/2010/main" val="3604584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ED0E53B3-789B-9848-9F78-A78ED386E23B}"/>
              </a:ext>
            </a:extLst>
          </p:cNvPr>
          <p:cNvSpPr>
            <a:spLocks noGrp="1" noRot="1" noChangeAspect="1" noChangeArrowheads="1" noTextEdit="1"/>
          </p:cNvSpPr>
          <p:nvPr>
            <p:ph type="sldImg"/>
          </p:nvPr>
        </p:nvSpPr>
        <p:spPr>
          <a:ln/>
        </p:spPr>
      </p:sp>
      <p:sp>
        <p:nvSpPr>
          <p:cNvPr id="13314" name="Notes Placeholder 2">
            <a:extLst>
              <a:ext uri="{FF2B5EF4-FFF2-40B4-BE49-F238E27FC236}">
                <a16:creationId xmlns:a16="http://schemas.microsoft.com/office/drawing/2014/main" id="{C386C7B4-0566-3841-BAE7-60F4D653BD60}"/>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Rows = samples / instances</a:t>
            </a:r>
          </a:p>
          <a:p>
            <a:r>
              <a:rPr lang="en-US" altLang="en-US">
                <a:latin typeface="Arial" panose="020B0604020202020204" pitchFamily="34" charset="0"/>
              </a:rPr>
              <a:t>Columns = attributes / variables</a:t>
            </a:r>
          </a:p>
          <a:p>
            <a:r>
              <a:rPr lang="en-US" altLang="en-US">
                <a:latin typeface="Arial" panose="020B0604020202020204" pitchFamily="34" charset="0"/>
              </a:rPr>
              <a:t>Internal nodes (yellow) = splitting nodes</a:t>
            </a:r>
          </a:p>
          <a:p>
            <a:r>
              <a:rPr lang="en-US" altLang="en-US">
                <a:latin typeface="Arial" panose="020B0604020202020204" pitchFamily="34" charset="0"/>
              </a:rPr>
              <a:t>Leaf nodes (blue) = classification nodes</a:t>
            </a:r>
          </a:p>
        </p:txBody>
      </p:sp>
    </p:spTree>
    <p:extLst>
      <p:ext uri="{BB962C8B-B14F-4D97-AF65-F5344CB8AC3E}">
        <p14:creationId xmlns:p14="http://schemas.microsoft.com/office/powerpoint/2010/main" val="340609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24392D3E-94DB-E049-AE73-9C17D2FB32BA}"/>
              </a:ext>
            </a:extLst>
          </p:cNvPr>
          <p:cNvSpPr>
            <a:spLocks noGrp="1" noRot="1" noChangeAspect="1" noChangeArrowheads="1" noTextEdit="1"/>
          </p:cNvSpPr>
          <p:nvPr>
            <p:ph type="sldImg"/>
          </p:nvPr>
        </p:nvSpPr>
        <p:spPr>
          <a:ln/>
        </p:spPr>
      </p:sp>
      <p:sp>
        <p:nvSpPr>
          <p:cNvPr id="15362" name="Notes Placeholder 2">
            <a:extLst>
              <a:ext uri="{FF2B5EF4-FFF2-40B4-BE49-F238E27FC236}">
                <a16:creationId xmlns:a16="http://schemas.microsoft.com/office/drawing/2014/main" id="{8656A159-AC09-6543-AB90-AE162E309D81}"/>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Potentially exponentially many trees.  Finding optimal tree is NP-hard.</a:t>
            </a:r>
          </a:p>
        </p:txBody>
      </p:sp>
    </p:spTree>
    <p:extLst>
      <p:ext uri="{BB962C8B-B14F-4D97-AF65-F5344CB8AC3E}">
        <p14:creationId xmlns:p14="http://schemas.microsoft.com/office/powerpoint/2010/main" val="292136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4A30E9C1-1AE7-B542-A98E-C4A591C166B6}"/>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6EC5D5E7-39E2-D245-9CA4-56C4B1ADE7A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First let’s see how to use a decision tree that’s already been built (aka trained, induced).</a:t>
            </a:r>
          </a:p>
        </p:txBody>
      </p:sp>
    </p:spTree>
    <p:extLst>
      <p:ext uri="{BB962C8B-B14F-4D97-AF65-F5344CB8AC3E}">
        <p14:creationId xmlns:p14="http://schemas.microsoft.com/office/powerpoint/2010/main" val="17799347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ctr">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endParaRPr lang="en-US" dirty="0"/>
          </a:p>
        </p:txBody>
      </p:sp>
    </p:spTree>
    <p:extLst>
      <p:ext uri="{BB962C8B-B14F-4D97-AF65-F5344CB8AC3E}">
        <p14:creationId xmlns:p14="http://schemas.microsoft.com/office/powerpoint/2010/main" val="25149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82233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14325" y="6272784"/>
            <a:ext cx="7101459" cy="365125"/>
          </a:xfrm>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52476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Dr. Malak Abdullah</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34598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a:xfrm>
            <a:off x="300039" y="6272784"/>
            <a:ext cx="7115746" cy="365125"/>
          </a:xfrm>
        </p:spPr>
        <p:txBody>
          <a:bodyPr/>
          <a:lstStyle/>
          <a:p>
            <a:r>
              <a:rPr lang="en-US" dirty="0"/>
              <a:t>Dr. Malak Abdullah</a:t>
            </a:r>
          </a:p>
        </p:txBody>
      </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277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a:xfrm>
            <a:off x="271463" y="6272784"/>
            <a:ext cx="7144321" cy="365125"/>
          </a:xfrm>
        </p:spPr>
        <p:txBody>
          <a:bodyPr/>
          <a:lstStyle/>
          <a:p>
            <a:r>
              <a:rPr lang="en-US" dirty="0"/>
              <a:t>Dr. Malak Abdullah</a:t>
            </a:r>
          </a:p>
        </p:txBody>
      </p:sp>
      <p:sp>
        <p:nvSpPr>
          <p:cNvPr id="5" name="Slide Number Placeholder 4"/>
          <p:cNvSpPr>
            <a:spLocks noGrp="1"/>
          </p:cNvSpPr>
          <p:nvPr>
            <p:ph type="sldNum" sz="quarter" idx="12"/>
          </p:nvPr>
        </p:nvSpPr>
        <p:spPr/>
        <p:txBody>
          <a:bodyPr/>
          <a:lstStyle/>
          <a:p>
            <a:fld id="{D8C2E80E-A818-EA4B-839C-9030708D7285}" type="slidenum">
              <a:rPr lang="en-US" smtClean="0"/>
              <a:t>‹#›</a:t>
            </a:fld>
            <a:endParaRPr lang="en-US" dirty="0"/>
          </a:p>
        </p:txBody>
      </p:sp>
      <p:sp>
        <p:nvSpPr>
          <p:cNvPr id="6" name="Title 5"/>
          <p:cNvSpPr>
            <a:spLocks noGrp="1"/>
          </p:cNvSpPr>
          <p:nvPr>
            <p:ph type="title"/>
          </p:nvPr>
        </p:nvSpPr>
        <p:spPr>
          <a:xfrm>
            <a:off x="271463" y="200025"/>
            <a:ext cx="11572875" cy="1285875"/>
          </a:xfrm>
        </p:spPr>
        <p:txBody>
          <a:bodyPr/>
          <a:lstStyle/>
          <a:p>
            <a:r>
              <a:rPr lang="en-US"/>
              <a:t>Click to edit Master title style</a:t>
            </a:r>
          </a:p>
        </p:txBody>
      </p:sp>
    </p:spTree>
    <p:extLst>
      <p:ext uri="{BB962C8B-B14F-4D97-AF65-F5344CB8AC3E}">
        <p14:creationId xmlns:p14="http://schemas.microsoft.com/office/powerpoint/2010/main" val="1199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a:xfrm>
            <a:off x="214313" y="6272784"/>
            <a:ext cx="7201471" cy="365125"/>
          </a:xfrm>
        </p:spPr>
        <p:txBody>
          <a:bodyPr/>
          <a:lstStyle/>
          <a:p>
            <a:r>
              <a:rPr lang="en-US" dirty="0"/>
              <a:t>Dr. Malak Abdullah</a:t>
            </a:r>
          </a:p>
        </p:txBody>
      </p:sp>
      <p:sp>
        <p:nvSpPr>
          <p:cNvPr id="4" name="Slide Number Placeholder 3"/>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48680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658100" y="0"/>
            <a:ext cx="45338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792212" y="371475"/>
            <a:ext cx="4158996" cy="1156957"/>
          </a:xfrm>
        </p:spPr>
        <p:txBody>
          <a:bodyPr anchor="t">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nchor="t"/>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8303740" y="6272784"/>
            <a:ext cx="2934236" cy="365125"/>
          </a:xfrm>
        </p:spPr>
        <p:txBody>
          <a:bodyPr/>
          <a:lstStyle/>
          <a:p>
            <a:endParaRPr lang="en-US" dirty="0"/>
          </a:p>
        </p:txBody>
      </p:sp>
      <p:sp>
        <p:nvSpPr>
          <p:cNvPr id="6" name="Footer Placeholder 5"/>
          <p:cNvSpPr>
            <a:spLocks noGrp="1"/>
          </p:cNvSpPr>
          <p:nvPr>
            <p:ph type="ftr" sz="quarter" idx="11"/>
          </p:nvPr>
        </p:nvSpPr>
        <p:spPr>
          <a:xfrm>
            <a:off x="328613" y="6272784"/>
            <a:ext cx="7087171" cy="365125"/>
          </a:xfrm>
        </p:spPr>
        <p:txBody>
          <a:bodyPr/>
          <a:lstStyle/>
          <a:p>
            <a:r>
              <a:rPr lang="en-US" dirty="0"/>
              <a:t>Dr. Malak Abdullah</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8588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4078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98337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70332"/>
            <a:ext cx="11244263" cy="13584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928813"/>
            <a:ext cx="11244263" cy="4243387"/>
          </a:xfrm>
          <a:prstGeom prst="rect">
            <a:avLst/>
          </a:prstGeom>
        </p:spPr>
        <p:txBody>
          <a:bodyPr vert="horz" lIns="91440" tIns="45720" rIns="91440" bIns="45720" rtlCol="0">
            <a:normAutofit/>
          </a:bodyPr>
          <a:lstStyle/>
          <a:p>
            <a:pPr lvl="0"/>
            <a:r>
              <a:rPr lang="en-US" dirty="0"/>
              <a:t>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457199" y="6272784"/>
            <a:ext cx="6958585" cy="365125"/>
          </a:xfrm>
          <a:prstGeom prst="rect">
            <a:avLst/>
          </a:prstGeom>
        </p:spPr>
        <p:txBody>
          <a:bodyPr vert="horz" lIns="91440" tIns="45720" rIns="91440" bIns="45720" rtlCol="0" anchor="ctr"/>
          <a:lstStyle>
            <a:lvl1pPr algn="l">
              <a:defRPr sz="1100">
                <a:solidFill>
                  <a:schemeClr val="tx2"/>
                </a:solidFill>
              </a:defRPr>
            </a:lvl1pPr>
          </a:lstStyle>
          <a:p>
            <a:r>
              <a:rPr lang="en-US" dirty="0"/>
              <a:t>Dr. Malak Abdullah</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21609132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77" r:id="rId9"/>
    <p:sldLayoutId id="2147483778" r:id="rId10"/>
  </p:sldLayoutIdLst>
  <p:hf hdr="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5.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emf"/><Relationship Id="rId5" Type="http://schemas.openxmlformats.org/officeDocument/2006/relationships/oleObject" Target="../embeddings/oleObject1.bin"/><Relationship Id="rId10" Type="http://schemas.openxmlformats.org/officeDocument/2006/relationships/image" Target="../media/image42.png"/><Relationship Id="rId4" Type="http://schemas.openxmlformats.org/officeDocument/2006/relationships/image" Target="../media/image40.jpeg"/><Relationship Id="rId9" Type="http://schemas.openxmlformats.org/officeDocument/2006/relationships/image" Target="../media/image4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48.e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50.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4.emf"/><Relationship Id="rId4"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r>
              <a:rPr lang="en-US" sz="5400" dirty="0">
                <a:solidFill>
                  <a:schemeClr val="tx1"/>
                </a:solidFill>
              </a:rPr>
              <a:t>Ch 18 (edition 3 book)</a:t>
            </a:r>
            <a:br>
              <a:rPr lang="en-US" sz="5400" dirty="0">
                <a:solidFill>
                  <a:schemeClr val="tx1"/>
                </a:solidFill>
              </a:rPr>
            </a:br>
            <a:br>
              <a:rPr lang="en-US" sz="5400" dirty="0">
                <a:solidFill>
                  <a:schemeClr val="tx1"/>
                </a:solidFill>
              </a:rPr>
            </a:br>
            <a:r>
              <a:rPr lang="en-US" sz="4000" dirty="0">
                <a:solidFill>
                  <a:schemeClr val="tx1"/>
                </a:solidFill>
              </a:rPr>
              <a:t>learning</a:t>
            </a:r>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90310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B065-462C-544E-BF8F-975E8A89FADE}"/>
              </a:ext>
            </a:extLst>
          </p:cNvPr>
          <p:cNvSpPr>
            <a:spLocks noGrp="1"/>
          </p:cNvSpPr>
          <p:nvPr>
            <p:ph type="title"/>
          </p:nvPr>
        </p:nvSpPr>
        <p:spPr/>
        <p:txBody>
          <a:bodyPr>
            <a:normAutofit fontScale="90000"/>
          </a:bodyPr>
          <a:lstStyle/>
          <a:p>
            <a:pPr fontAlgn="base"/>
            <a:r>
              <a:rPr lang="en-US" dirty="0"/>
              <a:t>Supervised algorithm is mainly divided into:</a:t>
            </a:r>
          </a:p>
        </p:txBody>
      </p:sp>
      <p:sp>
        <p:nvSpPr>
          <p:cNvPr id="3" name="Content Placeholder 2">
            <a:extLst>
              <a:ext uri="{FF2B5EF4-FFF2-40B4-BE49-F238E27FC236}">
                <a16:creationId xmlns:a16="http://schemas.microsoft.com/office/drawing/2014/main" id="{B1681120-7967-4D4E-9CEA-D1A3B3E2AACF}"/>
              </a:ext>
            </a:extLst>
          </p:cNvPr>
          <p:cNvSpPr>
            <a:spLocks noGrp="1"/>
          </p:cNvSpPr>
          <p:nvPr>
            <p:ph idx="1"/>
          </p:nvPr>
        </p:nvSpPr>
        <p:spPr/>
        <p:txBody>
          <a:bodyPr/>
          <a:lstStyle/>
          <a:p>
            <a:r>
              <a:rPr lang="en-US" dirty="0"/>
              <a:t>Training Phase</a:t>
            </a:r>
          </a:p>
          <a:p>
            <a:r>
              <a:rPr lang="en-US" dirty="0"/>
              <a:t>Testing phase</a:t>
            </a:r>
            <a:br>
              <a:rPr lang="en-US" dirty="0"/>
            </a:br>
            <a:endParaRPr lang="en-US" dirty="0"/>
          </a:p>
        </p:txBody>
      </p:sp>
      <p:sp>
        <p:nvSpPr>
          <p:cNvPr id="5" name="Slide Number Placeholder 4">
            <a:extLst>
              <a:ext uri="{FF2B5EF4-FFF2-40B4-BE49-F238E27FC236}">
                <a16:creationId xmlns:a16="http://schemas.microsoft.com/office/drawing/2014/main" id="{AD1C1BCD-C40A-A247-ADD3-E1D30B473452}"/>
              </a:ext>
            </a:extLst>
          </p:cNvPr>
          <p:cNvSpPr>
            <a:spLocks noGrp="1"/>
          </p:cNvSpPr>
          <p:nvPr>
            <p:ph type="sldNum" sz="quarter" idx="12"/>
          </p:nvPr>
        </p:nvSpPr>
        <p:spPr/>
        <p:txBody>
          <a:bodyPr/>
          <a:lstStyle/>
          <a:p>
            <a:fld id="{D8C2E80E-A818-EA4B-839C-9030708D7285}" type="slidenum">
              <a:rPr lang="en-US" smtClean="0"/>
              <a:t>10</a:t>
            </a:fld>
            <a:endParaRPr lang="en-US" dirty="0"/>
          </a:p>
        </p:txBody>
      </p:sp>
      <p:pic>
        <p:nvPicPr>
          <p:cNvPr id="7" name="Picture 6">
            <a:extLst>
              <a:ext uri="{FF2B5EF4-FFF2-40B4-BE49-F238E27FC236}">
                <a16:creationId xmlns:a16="http://schemas.microsoft.com/office/drawing/2014/main" id="{D487E1DE-8666-2C47-8AD1-5385A39C4533}"/>
              </a:ext>
            </a:extLst>
          </p:cNvPr>
          <p:cNvPicPr>
            <a:picLocks noChangeAspect="1"/>
          </p:cNvPicPr>
          <p:nvPr/>
        </p:nvPicPr>
        <p:blipFill>
          <a:blip r:embed="rId2"/>
          <a:stretch>
            <a:fillRect/>
          </a:stretch>
        </p:blipFill>
        <p:spPr>
          <a:xfrm>
            <a:off x="1070839" y="1519975"/>
            <a:ext cx="10042637" cy="5308883"/>
          </a:xfrm>
          <a:prstGeom prst="rect">
            <a:avLst/>
          </a:prstGeom>
        </p:spPr>
      </p:pic>
      <p:sp>
        <p:nvSpPr>
          <p:cNvPr id="4" name="Date Placeholder 3">
            <a:extLst>
              <a:ext uri="{FF2B5EF4-FFF2-40B4-BE49-F238E27FC236}">
                <a16:creationId xmlns:a16="http://schemas.microsoft.com/office/drawing/2014/main" id="{784E1EC0-7E30-6240-B0B9-63ECAAAD076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F6FD45F-971A-6F47-A035-82BBE089BEA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26839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217-BA96-0744-8B36-9C8DC9DA1D2C}"/>
              </a:ext>
            </a:extLst>
          </p:cNvPr>
          <p:cNvSpPr>
            <a:spLocks noGrp="1"/>
          </p:cNvSpPr>
          <p:nvPr>
            <p:ph type="title"/>
          </p:nvPr>
        </p:nvSpPr>
        <p:spPr/>
        <p:txBody>
          <a:bodyPr/>
          <a:lstStyle/>
          <a:p>
            <a:r>
              <a:rPr lang="en-US" b="1" dirty="0"/>
              <a:t>Unsupervised Learning? </a:t>
            </a:r>
            <a:endParaRPr lang="en-US" dirty="0"/>
          </a:p>
        </p:txBody>
      </p:sp>
      <p:sp>
        <p:nvSpPr>
          <p:cNvPr id="3" name="Content Placeholder 2">
            <a:extLst>
              <a:ext uri="{FF2B5EF4-FFF2-40B4-BE49-F238E27FC236}">
                <a16:creationId xmlns:a16="http://schemas.microsoft.com/office/drawing/2014/main" id="{A7D42A57-FAD2-9543-9A56-644D9893FEFC}"/>
              </a:ext>
            </a:extLst>
          </p:cNvPr>
          <p:cNvSpPr>
            <a:spLocks noGrp="1"/>
          </p:cNvSpPr>
          <p:nvPr>
            <p:ph idx="1"/>
          </p:nvPr>
        </p:nvSpPr>
        <p:spPr/>
        <p:txBody>
          <a:bodyPr/>
          <a:lstStyle/>
          <a:p>
            <a:pPr fontAlgn="base"/>
            <a:r>
              <a:rPr lang="en-US" b="1" dirty="0"/>
              <a:t>Mathematically,</a:t>
            </a:r>
            <a:r>
              <a:rPr lang="en-US" dirty="0"/>
              <a:t> Unsupervised learning is where you only have input data (X) and no corresponding output variables.</a:t>
            </a:r>
          </a:p>
          <a:p>
            <a:pPr fontAlgn="base"/>
            <a:r>
              <a:rPr lang="en-US" dirty="0">
                <a:solidFill>
                  <a:srgbClr val="FF0000"/>
                </a:solidFill>
              </a:rPr>
              <a:t>The goal for unsupervised learning is to model the underlying structure or distribution in the data in order to learn more about the data.</a:t>
            </a:r>
          </a:p>
          <a:p>
            <a:endParaRPr lang="en-US" dirty="0"/>
          </a:p>
        </p:txBody>
      </p:sp>
      <p:sp>
        <p:nvSpPr>
          <p:cNvPr id="5" name="Slide Number Placeholder 4">
            <a:extLst>
              <a:ext uri="{FF2B5EF4-FFF2-40B4-BE49-F238E27FC236}">
                <a16:creationId xmlns:a16="http://schemas.microsoft.com/office/drawing/2014/main" id="{CF4A0E29-9141-DD43-869E-7A6108A22ED1}"/>
              </a:ext>
            </a:extLst>
          </p:cNvPr>
          <p:cNvSpPr>
            <a:spLocks noGrp="1"/>
          </p:cNvSpPr>
          <p:nvPr>
            <p:ph type="sldNum" sz="quarter" idx="12"/>
          </p:nvPr>
        </p:nvSpPr>
        <p:spPr/>
        <p:txBody>
          <a:bodyPr/>
          <a:lstStyle/>
          <a:p>
            <a:fld id="{D8C2E80E-A818-EA4B-839C-9030708D7285}" type="slidenum">
              <a:rPr lang="en-US" smtClean="0"/>
              <a:t>11</a:t>
            </a:fld>
            <a:endParaRPr lang="en-US" dirty="0"/>
          </a:p>
        </p:txBody>
      </p:sp>
      <p:pic>
        <p:nvPicPr>
          <p:cNvPr id="7" name="Picture 6">
            <a:extLst>
              <a:ext uri="{FF2B5EF4-FFF2-40B4-BE49-F238E27FC236}">
                <a16:creationId xmlns:a16="http://schemas.microsoft.com/office/drawing/2014/main" id="{6DB9D810-A150-4C4C-BCC0-4191772E6377}"/>
              </a:ext>
            </a:extLst>
          </p:cNvPr>
          <p:cNvPicPr>
            <a:picLocks noChangeAspect="1"/>
          </p:cNvPicPr>
          <p:nvPr/>
        </p:nvPicPr>
        <p:blipFill>
          <a:blip r:embed="rId2"/>
          <a:stretch>
            <a:fillRect/>
          </a:stretch>
        </p:blipFill>
        <p:spPr>
          <a:xfrm>
            <a:off x="1261611" y="2331471"/>
            <a:ext cx="9353950" cy="4944819"/>
          </a:xfrm>
          <a:prstGeom prst="rect">
            <a:avLst/>
          </a:prstGeom>
        </p:spPr>
      </p:pic>
      <p:sp>
        <p:nvSpPr>
          <p:cNvPr id="4" name="Date Placeholder 3">
            <a:extLst>
              <a:ext uri="{FF2B5EF4-FFF2-40B4-BE49-F238E27FC236}">
                <a16:creationId xmlns:a16="http://schemas.microsoft.com/office/drawing/2014/main" id="{FD0A5ADB-ABF0-FA45-809F-BDBB6E99704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BB74344-EA02-E343-9B8F-283D6BBD1A3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602426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A1A0-4CEB-954A-8647-2ABC384646F3}"/>
              </a:ext>
            </a:extLst>
          </p:cNvPr>
          <p:cNvSpPr>
            <a:spLocks noGrp="1"/>
          </p:cNvSpPr>
          <p:nvPr>
            <p:ph type="title"/>
          </p:nvPr>
        </p:nvSpPr>
        <p:spPr>
          <a:xfrm>
            <a:off x="2361490" y="1200790"/>
            <a:ext cx="7778798" cy="2675174"/>
          </a:xfrm>
        </p:spPr>
        <p:txBody>
          <a:bodyPr>
            <a:normAutofit/>
          </a:bodyPr>
          <a:lstStyle/>
          <a:p>
            <a:pPr algn="ctr"/>
            <a:r>
              <a:rPr lang="en-US" dirty="0"/>
              <a:t>In this Course, We will discuss Supervised Learning</a:t>
            </a:r>
          </a:p>
        </p:txBody>
      </p:sp>
      <p:sp>
        <p:nvSpPr>
          <p:cNvPr id="4" name="Slide Number Placeholder 3">
            <a:extLst>
              <a:ext uri="{FF2B5EF4-FFF2-40B4-BE49-F238E27FC236}">
                <a16:creationId xmlns:a16="http://schemas.microsoft.com/office/drawing/2014/main" id="{7FFD0362-7886-1242-8D3E-583437C1B146}"/>
              </a:ext>
            </a:extLst>
          </p:cNvPr>
          <p:cNvSpPr>
            <a:spLocks noGrp="1"/>
          </p:cNvSpPr>
          <p:nvPr>
            <p:ph type="sldNum" sz="quarter" idx="12"/>
          </p:nvPr>
        </p:nvSpPr>
        <p:spPr/>
        <p:txBody>
          <a:bodyPr/>
          <a:lstStyle/>
          <a:p>
            <a:fld id="{D8C2E80E-A818-EA4B-839C-9030708D7285}" type="slidenum">
              <a:rPr lang="en-US" smtClean="0"/>
              <a:t>12</a:t>
            </a:fld>
            <a:endParaRPr lang="en-US" dirty="0"/>
          </a:p>
        </p:txBody>
      </p:sp>
      <p:sp>
        <p:nvSpPr>
          <p:cNvPr id="5" name="Date Placeholder 4">
            <a:extLst>
              <a:ext uri="{FF2B5EF4-FFF2-40B4-BE49-F238E27FC236}">
                <a16:creationId xmlns:a16="http://schemas.microsoft.com/office/drawing/2014/main" id="{020AD099-C358-5041-B997-B68F9F20443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024360C-2E82-0844-9DEA-D922E4BC1C80}"/>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83088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p:txBody>
          <a:bodyPr>
            <a:normAutofit lnSpcReduction="10000"/>
          </a:bodyPr>
          <a:lstStyle/>
          <a:p>
            <a:pPr>
              <a:lnSpc>
                <a:spcPct val="90000"/>
              </a:lnSpc>
            </a:pPr>
            <a:r>
              <a:rPr lang="en-US" sz="3000" dirty="0">
                <a:latin typeface="Calibri" charset="0"/>
              </a:rPr>
              <a:t>To learn an unknown </a:t>
            </a:r>
            <a:r>
              <a:rPr lang="en-US" sz="3000" b="1" i="1" dirty="0">
                <a:solidFill>
                  <a:srgbClr val="FF0000"/>
                </a:solidFill>
                <a:latin typeface="Calibri" charset="0"/>
              </a:rPr>
              <a:t>target function</a:t>
            </a:r>
            <a:r>
              <a:rPr lang="en-US" sz="3000" b="1" dirty="0">
                <a:solidFill>
                  <a:srgbClr val="FF0000"/>
                </a:solidFill>
                <a:latin typeface="Calibri" charset="0"/>
              </a:rPr>
              <a:t> </a:t>
            </a:r>
            <a:r>
              <a:rPr lang="en-US" sz="3000" dirty="0">
                <a:solidFill>
                  <a:srgbClr val="C147B2"/>
                </a:solidFill>
                <a:latin typeface="Calibri" charset="0"/>
              </a:rPr>
              <a:t>f</a:t>
            </a:r>
            <a:endParaRPr lang="en-US" sz="3000" dirty="0">
              <a:latin typeface="Calibri" charset="0"/>
            </a:endParaRPr>
          </a:p>
          <a:p>
            <a:pPr>
              <a:lnSpc>
                <a:spcPct val="90000"/>
              </a:lnSpc>
            </a:pPr>
            <a:r>
              <a:rPr lang="en-US" sz="3000" dirty="0">
                <a:latin typeface="Calibri" charset="0"/>
              </a:rPr>
              <a:t>Input: a </a:t>
            </a:r>
            <a:r>
              <a:rPr lang="en-US" sz="3000" b="1" i="1" dirty="0">
                <a:solidFill>
                  <a:srgbClr val="FF0000"/>
                </a:solidFill>
                <a:latin typeface="Calibri" charset="0"/>
              </a:rPr>
              <a:t>training set </a:t>
            </a:r>
            <a:r>
              <a:rPr lang="en-US" sz="3000" dirty="0">
                <a:latin typeface="Calibri" charset="0"/>
              </a:rPr>
              <a:t>of </a:t>
            </a:r>
            <a:r>
              <a:rPr lang="en-US" sz="3000" b="1" i="1" dirty="0">
                <a:solidFill>
                  <a:srgbClr val="FF0000"/>
                </a:solidFill>
                <a:latin typeface="Calibri" charset="0"/>
              </a:rPr>
              <a:t>labeled examples</a:t>
            </a:r>
            <a:r>
              <a:rPr lang="en-US" sz="3000" b="1" dirty="0">
                <a:solidFill>
                  <a:srgbClr val="FF0000"/>
                </a:solidFill>
                <a:latin typeface="Calibri" charset="0"/>
              </a:rPr>
              <a:t> </a:t>
            </a:r>
            <a:r>
              <a:rPr lang="en-US" sz="3000" dirty="0">
                <a:solidFill>
                  <a:srgbClr val="C147B2"/>
                </a:solidFill>
                <a:latin typeface="Calibri" charset="0"/>
              </a:rPr>
              <a:t>(</a:t>
            </a:r>
            <a:r>
              <a:rPr lang="en-US" sz="3000" dirty="0" err="1">
                <a:solidFill>
                  <a:srgbClr val="C147B2"/>
                </a:solidFill>
                <a:latin typeface="Calibri" charset="0"/>
              </a:rPr>
              <a:t>x</a:t>
            </a:r>
            <a:r>
              <a:rPr lang="en-US" sz="3000" baseline="-25000" dirty="0" err="1">
                <a:solidFill>
                  <a:srgbClr val="C147B2"/>
                </a:solidFill>
                <a:latin typeface="Calibri" charset="0"/>
              </a:rPr>
              <a:t>j</a:t>
            </a:r>
            <a:r>
              <a:rPr lang="en-US" sz="3000" dirty="0" err="1">
                <a:solidFill>
                  <a:srgbClr val="C147B2"/>
                </a:solidFill>
                <a:latin typeface="Calibri" charset="0"/>
              </a:rPr>
              <a:t>,y</a:t>
            </a:r>
            <a:r>
              <a:rPr lang="en-US" sz="3000" baseline="-25000" dirty="0" err="1">
                <a:solidFill>
                  <a:srgbClr val="C147B2"/>
                </a:solidFill>
                <a:latin typeface="Calibri" charset="0"/>
              </a:rPr>
              <a:t>j</a:t>
            </a:r>
            <a:r>
              <a:rPr lang="en-US" sz="3000" dirty="0">
                <a:solidFill>
                  <a:srgbClr val="C147B2"/>
                </a:solidFill>
                <a:latin typeface="Calibri" charset="0"/>
              </a:rPr>
              <a:t>)</a:t>
            </a:r>
            <a:r>
              <a:rPr lang="en-US" sz="3000" dirty="0">
                <a:latin typeface="Calibri" charset="0"/>
              </a:rPr>
              <a:t>  where </a:t>
            </a:r>
            <a:r>
              <a:rPr lang="en-US" sz="3000" dirty="0">
                <a:solidFill>
                  <a:srgbClr val="C147B2"/>
                </a:solidFill>
                <a:latin typeface="Calibri" charset="0"/>
              </a:rPr>
              <a:t> </a:t>
            </a:r>
            <a:r>
              <a:rPr lang="en-US" sz="3000" dirty="0" err="1">
                <a:solidFill>
                  <a:srgbClr val="C147B2"/>
                </a:solidFill>
                <a:latin typeface="Calibri" charset="0"/>
              </a:rPr>
              <a:t>y</a:t>
            </a:r>
            <a:r>
              <a:rPr lang="en-US" sz="3000" baseline="-25000" dirty="0" err="1">
                <a:solidFill>
                  <a:srgbClr val="C147B2"/>
                </a:solidFill>
                <a:latin typeface="Calibri" charset="0"/>
              </a:rPr>
              <a:t>j</a:t>
            </a:r>
            <a:r>
              <a:rPr lang="en-US" sz="3000" baseline="-25000" dirty="0">
                <a:solidFill>
                  <a:srgbClr val="C147B2"/>
                </a:solidFill>
                <a:latin typeface="Calibri" charset="0"/>
              </a:rPr>
              <a:t> </a:t>
            </a:r>
            <a:r>
              <a:rPr lang="en-US" sz="3000" dirty="0">
                <a:solidFill>
                  <a:srgbClr val="C147B2"/>
                </a:solidFill>
                <a:latin typeface="Calibri" charset="0"/>
              </a:rPr>
              <a:t>= f(</a:t>
            </a:r>
            <a:r>
              <a:rPr lang="en-US" sz="3000" dirty="0" err="1">
                <a:solidFill>
                  <a:srgbClr val="C147B2"/>
                </a:solidFill>
                <a:latin typeface="Calibri" charset="0"/>
              </a:rPr>
              <a:t>x</a:t>
            </a:r>
            <a:r>
              <a:rPr lang="en-US" sz="3000" baseline="-25000" dirty="0" err="1">
                <a:solidFill>
                  <a:srgbClr val="C147B2"/>
                </a:solidFill>
                <a:latin typeface="Calibri" charset="0"/>
              </a:rPr>
              <a:t>j</a:t>
            </a:r>
            <a:r>
              <a:rPr lang="en-US" sz="3000" dirty="0">
                <a:solidFill>
                  <a:srgbClr val="C147B2"/>
                </a:solidFill>
                <a:latin typeface="Calibri" charset="0"/>
              </a:rPr>
              <a:t>)</a:t>
            </a:r>
          </a:p>
          <a:p>
            <a:pPr lvl="2">
              <a:lnSpc>
                <a:spcPct val="90000"/>
              </a:lnSpc>
            </a:pPr>
            <a:r>
              <a:rPr lang="en-US" sz="2200" dirty="0">
                <a:latin typeface="Calibri" charset="0"/>
                <a:sym typeface="Symbol" charset="0"/>
              </a:rPr>
              <a:t>E.g., </a:t>
            </a:r>
            <a:r>
              <a:rPr lang="en-US" sz="2200" dirty="0" err="1">
                <a:solidFill>
                  <a:srgbClr val="C147B2"/>
                </a:solidFill>
                <a:latin typeface="Calibri" charset="0"/>
                <a:sym typeface="Symbol" charset="0"/>
              </a:rPr>
              <a:t>x</a:t>
            </a:r>
            <a:r>
              <a:rPr lang="en-US" sz="2200" baseline="-25000" dirty="0" err="1">
                <a:solidFill>
                  <a:srgbClr val="C147B2"/>
                </a:solidFill>
                <a:latin typeface="Calibri" charset="0"/>
                <a:sym typeface="Symbol" charset="0"/>
              </a:rPr>
              <a:t>j</a:t>
            </a:r>
            <a:r>
              <a:rPr lang="en-US" sz="2200" dirty="0">
                <a:latin typeface="Calibri" charset="0"/>
                <a:sym typeface="Symbol" charset="0"/>
              </a:rPr>
              <a:t> is an image, </a:t>
            </a:r>
            <a:r>
              <a:rPr lang="en-US" sz="2200" dirty="0">
                <a:solidFill>
                  <a:srgbClr val="C147B2"/>
                </a:solidFill>
                <a:latin typeface="Calibri" charset="0"/>
                <a:sym typeface="Symbol" charset="0"/>
              </a:rPr>
              <a:t>f(</a:t>
            </a:r>
            <a:r>
              <a:rPr lang="en-US" sz="2200" dirty="0" err="1">
                <a:solidFill>
                  <a:srgbClr val="C147B2"/>
                </a:solidFill>
                <a:latin typeface="Calibri" charset="0"/>
                <a:sym typeface="Symbol" charset="0"/>
              </a:rPr>
              <a:t>x</a:t>
            </a:r>
            <a:r>
              <a:rPr lang="en-US" sz="2200" baseline="-25000" dirty="0" err="1">
                <a:solidFill>
                  <a:srgbClr val="C147B2"/>
                </a:solidFill>
                <a:latin typeface="Calibri" charset="0"/>
                <a:sym typeface="Symbol" charset="0"/>
              </a:rPr>
              <a:t>j</a:t>
            </a:r>
            <a:r>
              <a:rPr lang="en-US" sz="2200" dirty="0">
                <a:solidFill>
                  <a:srgbClr val="C147B2"/>
                </a:solidFill>
                <a:latin typeface="Calibri" charset="0"/>
                <a:sym typeface="Symbol" charset="0"/>
              </a:rPr>
              <a:t>)</a:t>
            </a:r>
            <a:r>
              <a:rPr lang="en-US" sz="2200" dirty="0">
                <a:latin typeface="Calibri" charset="0"/>
                <a:sym typeface="Symbol" charset="0"/>
              </a:rPr>
              <a:t> is the label </a:t>
            </a:r>
            <a:r>
              <a:rPr lang="ja-JP" altLang="en-US" sz="2200" dirty="0">
                <a:latin typeface="Calibri" charset="0"/>
                <a:sym typeface="Symbol" charset="0"/>
              </a:rPr>
              <a:t>“</a:t>
            </a:r>
            <a:r>
              <a:rPr lang="en-US" sz="2200" dirty="0">
                <a:latin typeface="Calibri" charset="0"/>
                <a:sym typeface="Symbol" charset="0"/>
              </a:rPr>
              <a:t>giraffe</a:t>
            </a:r>
            <a:r>
              <a:rPr lang="ja-JP" altLang="en-US" sz="2200" dirty="0">
                <a:latin typeface="Calibri" charset="0"/>
                <a:sym typeface="Symbol" charset="0"/>
              </a:rPr>
              <a:t>”</a:t>
            </a:r>
            <a:endParaRPr lang="en-US" sz="2200" dirty="0">
              <a:latin typeface="Calibri" charset="0"/>
              <a:sym typeface="Symbol" charset="0"/>
            </a:endParaRPr>
          </a:p>
          <a:p>
            <a:pPr>
              <a:lnSpc>
                <a:spcPct val="90000"/>
              </a:lnSpc>
            </a:pPr>
            <a:r>
              <a:rPr lang="en-US" sz="3000" dirty="0">
                <a:latin typeface="Calibri" charset="0"/>
              </a:rPr>
              <a:t>Output: </a:t>
            </a:r>
            <a:r>
              <a:rPr lang="en-US" sz="3000" b="1" i="1" dirty="0">
                <a:solidFill>
                  <a:srgbClr val="FF0000"/>
                </a:solidFill>
                <a:latin typeface="Calibri" charset="0"/>
              </a:rPr>
              <a:t>hypothesis</a:t>
            </a:r>
            <a:r>
              <a:rPr lang="en-US" sz="3000" dirty="0">
                <a:latin typeface="Calibri" charset="0"/>
              </a:rPr>
              <a:t> </a:t>
            </a:r>
            <a:r>
              <a:rPr lang="en-US" sz="3000" dirty="0">
                <a:solidFill>
                  <a:srgbClr val="C147B2"/>
                </a:solidFill>
                <a:latin typeface="Calibri" charset="0"/>
              </a:rPr>
              <a:t>h</a:t>
            </a:r>
            <a:r>
              <a:rPr lang="en-US" sz="3000" dirty="0">
                <a:latin typeface="Calibri" charset="0"/>
              </a:rPr>
              <a:t> </a:t>
            </a:r>
            <a:r>
              <a:rPr lang="en-US" sz="3000" dirty="0">
                <a:latin typeface="Calibri" charset="0"/>
                <a:sym typeface="Symbol" charset="0"/>
              </a:rPr>
              <a:t>that is </a:t>
            </a:r>
            <a:r>
              <a:rPr lang="ja-JP" altLang="en-US" sz="3000" dirty="0">
                <a:latin typeface="Calibri" charset="0"/>
                <a:sym typeface="Symbol" charset="0"/>
              </a:rPr>
              <a:t>“</a:t>
            </a:r>
            <a:r>
              <a:rPr lang="en-US" sz="3000" dirty="0">
                <a:latin typeface="Calibri" charset="0"/>
                <a:sym typeface="Symbol" charset="0"/>
              </a:rPr>
              <a:t>close</a:t>
            </a:r>
            <a:r>
              <a:rPr lang="ja-JP" altLang="en-US" sz="3000" dirty="0">
                <a:latin typeface="Calibri" charset="0"/>
                <a:sym typeface="Symbol" charset="0"/>
              </a:rPr>
              <a:t>”</a:t>
            </a:r>
            <a:r>
              <a:rPr lang="en-US" sz="3000" dirty="0">
                <a:latin typeface="Calibri" charset="0"/>
                <a:sym typeface="Symbol" charset="0"/>
              </a:rPr>
              <a:t> to </a:t>
            </a:r>
            <a:r>
              <a:rPr lang="en-US" sz="3000" dirty="0">
                <a:solidFill>
                  <a:srgbClr val="C147B2"/>
                </a:solidFill>
                <a:latin typeface="Calibri" charset="0"/>
                <a:sym typeface="Symbol" charset="0"/>
              </a:rPr>
              <a:t>f</a:t>
            </a:r>
            <a:r>
              <a:rPr lang="en-US" sz="3000" dirty="0">
                <a:solidFill>
                  <a:srgbClr val="000000"/>
                </a:solidFill>
                <a:latin typeface="Calibri" charset="0"/>
                <a:sym typeface="Symbol" charset="0"/>
              </a:rPr>
              <a:t>, i.e., predicts well on unseen examples (</a:t>
            </a:r>
            <a:r>
              <a:rPr lang="ja-JP" altLang="en-US" sz="3000" dirty="0">
                <a:solidFill>
                  <a:srgbClr val="000000"/>
                </a:solidFill>
                <a:latin typeface="Calibri" charset="0"/>
                <a:sym typeface="Symbol" charset="0"/>
              </a:rPr>
              <a:t>“</a:t>
            </a:r>
            <a:r>
              <a:rPr lang="en-US" sz="3000" b="1" i="1" dirty="0">
                <a:solidFill>
                  <a:srgbClr val="FF0000"/>
                </a:solidFill>
                <a:latin typeface="Calibri" charset="0"/>
                <a:sym typeface="Symbol" charset="0"/>
              </a:rPr>
              <a:t>test set</a:t>
            </a:r>
            <a:r>
              <a:rPr lang="ja-JP" altLang="en-US" sz="3000" dirty="0">
                <a:solidFill>
                  <a:srgbClr val="000000"/>
                </a:solidFill>
                <a:latin typeface="Calibri" charset="0"/>
                <a:sym typeface="Symbol" charset="0"/>
              </a:rPr>
              <a:t>”</a:t>
            </a:r>
            <a:r>
              <a:rPr lang="en-US" sz="3000" dirty="0">
                <a:solidFill>
                  <a:srgbClr val="000000"/>
                </a:solidFill>
                <a:latin typeface="Calibri" charset="0"/>
                <a:sym typeface="Symbol" charset="0"/>
              </a:rPr>
              <a:t>)</a:t>
            </a:r>
            <a:endParaRPr lang="en-US" sz="3000" dirty="0">
              <a:latin typeface="Calibri" charset="0"/>
              <a:sym typeface="Symbol" charset="0"/>
            </a:endParaRPr>
          </a:p>
          <a:p>
            <a:pPr>
              <a:lnSpc>
                <a:spcPct val="90000"/>
              </a:lnSpc>
            </a:pPr>
            <a:r>
              <a:rPr lang="en-US" sz="3000" dirty="0">
                <a:latin typeface="Calibri" charset="0"/>
              </a:rPr>
              <a:t>Many possible hypothesis families for </a:t>
            </a:r>
            <a:r>
              <a:rPr lang="en-US" sz="3000" dirty="0">
                <a:solidFill>
                  <a:srgbClr val="C147B2"/>
                </a:solidFill>
                <a:latin typeface="Calibri" charset="0"/>
              </a:rPr>
              <a:t>h</a:t>
            </a:r>
            <a:endParaRPr lang="en-US" sz="3000" dirty="0">
              <a:latin typeface="Calibri" charset="0"/>
            </a:endParaRPr>
          </a:p>
          <a:p>
            <a:pPr lvl="1">
              <a:lnSpc>
                <a:spcPct val="90000"/>
              </a:lnSpc>
            </a:pPr>
            <a:r>
              <a:rPr lang="en-US" sz="2600" dirty="0">
                <a:latin typeface="Calibri" charset="0"/>
              </a:rPr>
              <a:t>Linear models, logistic regression, neural networks, decision trees, </a:t>
            </a:r>
            <a:r>
              <a:rPr lang="en-US" sz="2600" dirty="0" err="1">
                <a:latin typeface="Calibri" charset="0"/>
              </a:rPr>
              <a:t>etc</a:t>
            </a:r>
            <a:r>
              <a:rPr lang="en-US" sz="2600" dirty="0">
                <a:latin typeface="Calibri" charset="0"/>
              </a:rPr>
              <a:t> </a:t>
            </a:r>
            <a:r>
              <a:rPr lang="en-US" sz="2600" dirty="0" err="1">
                <a:latin typeface="Calibri" charset="0"/>
              </a:rPr>
              <a:t>etc</a:t>
            </a:r>
            <a:endParaRPr lang="en-US" sz="2600" dirty="0">
              <a:latin typeface="Calibri" charset="0"/>
            </a:endParaRPr>
          </a:p>
          <a:p>
            <a:pPr>
              <a:lnSpc>
                <a:spcPct val="90000"/>
              </a:lnSpc>
            </a:pPr>
            <a:r>
              <a:rPr lang="en-US" sz="3000" b="1" i="1" dirty="0">
                <a:solidFill>
                  <a:srgbClr val="FF0000"/>
                </a:solidFill>
                <a:latin typeface="Calibri" charset="0"/>
              </a:rPr>
              <a:t>Classification</a:t>
            </a:r>
            <a:r>
              <a:rPr lang="en-US" sz="3000" dirty="0">
                <a:latin typeface="Calibri" charset="0"/>
              </a:rPr>
              <a:t> = learning </a:t>
            </a:r>
            <a:r>
              <a:rPr lang="en-US" sz="3000" dirty="0">
                <a:solidFill>
                  <a:srgbClr val="CC00CC"/>
                </a:solidFill>
                <a:latin typeface="Calibri" charset="0"/>
              </a:rPr>
              <a:t>f</a:t>
            </a:r>
            <a:r>
              <a:rPr lang="en-US" sz="3000" dirty="0">
                <a:latin typeface="Calibri" charset="0"/>
              </a:rPr>
              <a:t> with discrete output value</a:t>
            </a:r>
          </a:p>
          <a:p>
            <a:pPr>
              <a:lnSpc>
                <a:spcPct val="90000"/>
              </a:lnSpc>
            </a:pPr>
            <a:r>
              <a:rPr lang="en-US" sz="3000" b="1" i="1" dirty="0">
                <a:solidFill>
                  <a:srgbClr val="FF0000"/>
                </a:solidFill>
                <a:latin typeface="Calibri" charset="0"/>
              </a:rPr>
              <a:t>Regression</a:t>
            </a:r>
            <a:r>
              <a:rPr lang="en-US" sz="3000" dirty="0">
                <a:latin typeface="Calibri" charset="0"/>
              </a:rPr>
              <a:t> = learning </a:t>
            </a:r>
            <a:r>
              <a:rPr lang="en-US" sz="3000" dirty="0">
                <a:solidFill>
                  <a:srgbClr val="CC00CC"/>
                </a:solidFill>
                <a:latin typeface="Calibri" charset="0"/>
              </a:rPr>
              <a:t>f</a:t>
            </a:r>
            <a:r>
              <a:rPr lang="en-US" sz="3000" dirty="0">
                <a:latin typeface="Calibri" charset="0"/>
              </a:rPr>
              <a:t> with real-valued output value</a:t>
            </a:r>
          </a:p>
          <a:p>
            <a:pPr>
              <a:lnSpc>
                <a:spcPct val="90000"/>
              </a:lnSpc>
            </a:pPr>
            <a:endParaRPr lang="en-US" sz="3000" dirty="0">
              <a:latin typeface="Calibri" charset="0"/>
            </a:endParaRPr>
          </a:p>
          <a:p>
            <a:endParaRPr lang="en-US" dirty="0"/>
          </a:p>
        </p:txBody>
      </p:sp>
      <p:sp>
        <p:nvSpPr>
          <p:cNvPr id="4" name="Slide Number Placeholder 3">
            <a:extLst>
              <a:ext uri="{FF2B5EF4-FFF2-40B4-BE49-F238E27FC236}">
                <a16:creationId xmlns:a16="http://schemas.microsoft.com/office/drawing/2014/main" id="{EDBF902A-C530-9644-83E9-20955779A94B}"/>
              </a:ext>
            </a:extLst>
          </p:cNvPr>
          <p:cNvSpPr>
            <a:spLocks noGrp="1"/>
          </p:cNvSpPr>
          <p:nvPr>
            <p:ph type="sldNum" sz="quarter" idx="12"/>
          </p:nvPr>
        </p:nvSpPr>
        <p:spPr/>
        <p:txBody>
          <a:bodyPr/>
          <a:lstStyle/>
          <a:p>
            <a:fld id="{D8C2E80E-A818-EA4B-839C-9030708D7285}" type="slidenum">
              <a:rPr lang="en-US" smtClean="0"/>
              <a:t>13</a:t>
            </a:fld>
            <a:endParaRPr lang="en-US" dirty="0"/>
          </a:p>
        </p:txBody>
      </p:sp>
      <p:sp>
        <p:nvSpPr>
          <p:cNvPr id="5" name="Date Placeholder 4">
            <a:extLst>
              <a:ext uri="{FF2B5EF4-FFF2-40B4-BE49-F238E27FC236}">
                <a16:creationId xmlns:a16="http://schemas.microsoft.com/office/drawing/2014/main" id="{624DCACC-81B9-FE45-A67B-D50F0273CB5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2DFF7A1-6489-1146-A616-FD0B6F11BF0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0779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p:txBody>
          <a:bodyPr/>
          <a:lstStyle/>
          <a:p>
            <a:r>
              <a:rPr lang="en-US" dirty="0"/>
              <a:t>Inductive Learning (Science)</a:t>
            </a:r>
          </a:p>
        </p:txBody>
      </p:sp>
      <p:sp>
        <p:nvSpPr>
          <p:cNvPr id="1104899" name="Rectangle 3"/>
          <p:cNvSpPr>
            <a:spLocks noGrp="1" noChangeArrowheads="1"/>
          </p:cNvSpPr>
          <p:nvPr>
            <p:ph idx="1"/>
          </p:nvPr>
        </p:nvSpPr>
        <p:spPr>
          <a:xfrm>
            <a:off x="464450" y="1756568"/>
            <a:ext cx="9962439" cy="4987925"/>
          </a:xfrm>
        </p:spPr>
        <p:txBody>
          <a:bodyPr/>
          <a:lstStyle/>
          <a:p>
            <a:pPr>
              <a:lnSpc>
                <a:spcPct val="80000"/>
              </a:lnSpc>
            </a:pPr>
            <a:r>
              <a:rPr lang="en-US" sz="2000" dirty="0"/>
              <a:t>Simplest form: learn a function from examples</a:t>
            </a:r>
          </a:p>
          <a:p>
            <a:pPr lvl="1">
              <a:lnSpc>
                <a:spcPct val="80000"/>
              </a:lnSpc>
            </a:pPr>
            <a:r>
              <a:rPr lang="en-US" sz="1800" dirty="0"/>
              <a:t>A target function: </a:t>
            </a:r>
            <a:r>
              <a:rPr lang="en-US" sz="2000" i="1" dirty="0">
                <a:latin typeface="Times New Roman" pitchFamily="18" charset="0"/>
              </a:rPr>
              <a:t>g</a:t>
            </a:r>
            <a:endParaRPr lang="en-US" sz="1800" dirty="0"/>
          </a:p>
          <a:p>
            <a:pPr lvl="1">
              <a:lnSpc>
                <a:spcPct val="80000"/>
              </a:lnSpc>
            </a:pPr>
            <a:r>
              <a:rPr lang="en-US" sz="1800" dirty="0"/>
              <a:t>Examples: input-output pairs </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 </a:t>
            </a:r>
            <a:r>
              <a:rPr lang="en-US" sz="2000" i="1" dirty="0">
                <a:latin typeface="Times New Roman" pitchFamily="18" charset="0"/>
              </a:rPr>
              <a:t>g</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a:t>
            </a:r>
          </a:p>
          <a:p>
            <a:pPr lvl="1">
              <a:lnSpc>
                <a:spcPct val="80000"/>
              </a:lnSpc>
            </a:pPr>
            <a:r>
              <a:rPr lang="en-US" sz="1800" dirty="0"/>
              <a:t>E.g. </a:t>
            </a:r>
            <a:r>
              <a:rPr lang="en-US" sz="2000" i="1" dirty="0">
                <a:latin typeface="Times New Roman" pitchFamily="18" charset="0"/>
              </a:rPr>
              <a:t>x</a:t>
            </a:r>
            <a:r>
              <a:rPr lang="en-US" sz="1800" dirty="0"/>
              <a:t> is an email and </a:t>
            </a:r>
            <a:r>
              <a:rPr lang="en-US" sz="2000" i="1" dirty="0">
                <a:latin typeface="Times New Roman" pitchFamily="18" charset="0"/>
              </a:rPr>
              <a:t>g</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 </a:t>
            </a:r>
            <a:r>
              <a:rPr lang="en-US" sz="1800" dirty="0"/>
              <a:t>is spam / ham</a:t>
            </a:r>
          </a:p>
          <a:p>
            <a:pPr lvl="1">
              <a:lnSpc>
                <a:spcPct val="80000"/>
              </a:lnSpc>
            </a:pPr>
            <a:r>
              <a:rPr lang="en-US" sz="1800" dirty="0"/>
              <a:t>E.g. </a:t>
            </a:r>
            <a:r>
              <a:rPr lang="en-US" sz="2000" i="1" dirty="0">
                <a:latin typeface="Times New Roman" pitchFamily="18" charset="0"/>
              </a:rPr>
              <a:t>x</a:t>
            </a:r>
            <a:r>
              <a:rPr lang="en-US" sz="1800" dirty="0"/>
              <a:t> is a house and </a:t>
            </a:r>
            <a:r>
              <a:rPr lang="en-US" sz="2000" i="1" dirty="0">
                <a:latin typeface="Times New Roman" pitchFamily="18" charset="0"/>
              </a:rPr>
              <a:t>g</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 </a:t>
            </a:r>
            <a:r>
              <a:rPr lang="en-US" sz="1800" dirty="0"/>
              <a:t>is its selling price</a:t>
            </a:r>
          </a:p>
          <a:p>
            <a:pPr lvl="1">
              <a:lnSpc>
                <a:spcPct val="80000"/>
              </a:lnSpc>
            </a:pPr>
            <a:endParaRPr lang="en-US" sz="1800" dirty="0"/>
          </a:p>
          <a:p>
            <a:pPr>
              <a:lnSpc>
                <a:spcPct val="80000"/>
              </a:lnSpc>
            </a:pPr>
            <a:r>
              <a:rPr lang="en-US" sz="2000" dirty="0"/>
              <a:t>Problem:</a:t>
            </a:r>
          </a:p>
          <a:p>
            <a:pPr lvl="1">
              <a:lnSpc>
                <a:spcPct val="80000"/>
              </a:lnSpc>
            </a:pPr>
            <a:r>
              <a:rPr lang="en-US" sz="1800" dirty="0"/>
              <a:t>Given a hypothesis space </a:t>
            </a:r>
            <a:r>
              <a:rPr lang="en-US" sz="2000" i="1" dirty="0">
                <a:latin typeface="Times New Roman" pitchFamily="18" charset="0"/>
              </a:rPr>
              <a:t>H</a:t>
            </a:r>
          </a:p>
          <a:p>
            <a:pPr lvl="1">
              <a:lnSpc>
                <a:spcPct val="80000"/>
              </a:lnSpc>
            </a:pPr>
            <a:r>
              <a:rPr lang="en-US" sz="1800" dirty="0"/>
              <a:t>Given a training set of examples </a:t>
            </a:r>
            <a:r>
              <a:rPr lang="en-US" sz="2400" i="1" dirty="0">
                <a:latin typeface="Times New Roman" pitchFamily="18" charset="0"/>
              </a:rPr>
              <a:t>x</a:t>
            </a:r>
            <a:r>
              <a:rPr lang="en-US" sz="2400" i="1" baseline="-25000" dirty="0">
                <a:latin typeface="Times New Roman" pitchFamily="18" charset="0"/>
              </a:rPr>
              <a:t>i</a:t>
            </a:r>
          </a:p>
          <a:p>
            <a:pPr lvl="1">
              <a:lnSpc>
                <a:spcPct val="80000"/>
              </a:lnSpc>
            </a:pPr>
            <a:r>
              <a:rPr lang="en-US" sz="1800" dirty="0"/>
              <a:t>Find a hypothesis </a:t>
            </a:r>
            <a:r>
              <a:rPr lang="en-US" sz="2000" i="1" dirty="0">
                <a:latin typeface="Times New Roman" pitchFamily="18" charset="0"/>
              </a:rPr>
              <a:t>h</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a:t>
            </a:r>
            <a:r>
              <a:rPr lang="en-US" sz="1800" dirty="0"/>
              <a:t> such that </a:t>
            </a:r>
            <a:r>
              <a:rPr lang="en-US" sz="2000" i="1" dirty="0">
                <a:latin typeface="Times New Roman" pitchFamily="18" charset="0"/>
              </a:rPr>
              <a:t>h</a:t>
            </a:r>
            <a:r>
              <a:rPr lang="en-US" sz="2000" dirty="0">
                <a:latin typeface="Times New Roman" pitchFamily="18" charset="0"/>
              </a:rPr>
              <a:t> ~ </a:t>
            </a:r>
            <a:r>
              <a:rPr lang="en-US" sz="2000" i="1" dirty="0">
                <a:latin typeface="Times New Roman" pitchFamily="18" charset="0"/>
              </a:rPr>
              <a:t>g</a:t>
            </a:r>
          </a:p>
          <a:p>
            <a:pPr lvl="1">
              <a:lnSpc>
                <a:spcPct val="80000"/>
              </a:lnSpc>
            </a:pPr>
            <a:endParaRPr lang="en-US" sz="2000" dirty="0">
              <a:latin typeface="Times New Roman" pitchFamily="18" charset="0"/>
            </a:endParaRPr>
          </a:p>
          <a:p>
            <a:pPr>
              <a:lnSpc>
                <a:spcPct val="80000"/>
              </a:lnSpc>
            </a:pPr>
            <a:r>
              <a:rPr lang="en-US" sz="2000" dirty="0"/>
              <a:t>Includes:</a:t>
            </a:r>
          </a:p>
          <a:p>
            <a:pPr lvl="1">
              <a:lnSpc>
                <a:spcPct val="80000"/>
              </a:lnSpc>
            </a:pPr>
            <a:r>
              <a:rPr lang="en-US" sz="1800" dirty="0">
                <a:solidFill>
                  <a:srgbClr val="FF0000"/>
                </a:solidFill>
              </a:rPr>
              <a:t>Classification (outputs = class labels)</a:t>
            </a:r>
          </a:p>
          <a:p>
            <a:pPr lvl="1">
              <a:lnSpc>
                <a:spcPct val="80000"/>
              </a:lnSpc>
            </a:pPr>
            <a:r>
              <a:rPr lang="en-US" sz="1800" dirty="0">
                <a:solidFill>
                  <a:srgbClr val="FF0000"/>
                </a:solidFill>
              </a:rPr>
              <a:t>Regression (outputs = real numbers)</a:t>
            </a:r>
          </a:p>
          <a:p>
            <a:pPr lvl="1">
              <a:lnSpc>
                <a:spcPct val="80000"/>
              </a:lnSpc>
            </a:pPr>
            <a:endParaRPr lang="en-US" sz="1800" dirty="0"/>
          </a:p>
        </p:txBody>
      </p:sp>
      <p:sp>
        <p:nvSpPr>
          <p:cNvPr id="1104901" name="Freeform 5"/>
          <p:cNvSpPr>
            <a:spLocks/>
          </p:cNvSpPr>
          <p:nvPr/>
        </p:nvSpPr>
        <p:spPr bwMode="auto">
          <a:xfrm>
            <a:off x="7643813" y="3365500"/>
            <a:ext cx="2947987" cy="1409700"/>
          </a:xfrm>
          <a:custGeom>
            <a:avLst/>
            <a:gdLst>
              <a:gd name="T0" fmla="*/ 213 w 1857"/>
              <a:gd name="T1" fmla="*/ 128 h 888"/>
              <a:gd name="T2" fmla="*/ 80 w 1857"/>
              <a:gd name="T3" fmla="*/ 475 h 888"/>
              <a:gd name="T4" fmla="*/ 692 w 1857"/>
              <a:gd name="T5" fmla="*/ 852 h 888"/>
              <a:gd name="T6" fmla="*/ 1013 w 1857"/>
              <a:gd name="T7" fmla="*/ 689 h 888"/>
              <a:gd name="T8" fmla="*/ 1451 w 1857"/>
              <a:gd name="T9" fmla="*/ 638 h 888"/>
              <a:gd name="T10" fmla="*/ 1752 w 1857"/>
              <a:gd name="T11" fmla="*/ 592 h 888"/>
              <a:gd name="T12" fmla="*/ 1818 w 1857"/>
              <a:gd name="T13" fmla="*/ 306 h 888"/>
              <a:gd name="T14" fmla="*/ 1517 w 1857"/>
              <a:gd name="T15" fmla="*/ 92 h 888"/>
              <a:gd name="T16" fmla="*/ 998 w 1857"/>
              <a:gd name="T17" fmla="*/ 6 h 888"/>
              <a:gd name="T18" fmla="*/ 213 w 1857"/>
              <a:gd name="T19" fmla="*/ 12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7" h="888">
                <a:moveTo>
                  <a:pt x="213" y="128"/>
                </a:moveTo>
                <a:cubicBezTo>
                  <a:pt x="60" y="206"/>
                  <a:pt x="0" y="354"/>
                  <a:pt x="80" y="475"/>
                </a:cubicBezTo>
                <a:cubicBezTo>
                  <a:pt x="160" y="596"/>
                  <a:pt x="537" y="816"/>
                  <a:pt x="692" y="852"/>
                </a:cubicBezTo>
                <a:cubicBezTo>
                  <a:pt x="847" y="888"/>
                  <a:pt x="887" y="725"/>
                  <a:pt x="1013" y="689"/>
                </a:cubicBezTo>
                <a:cubicBezTo>
                  <a:pt x="1139" y="653"/>
                  <a:pt x="1328" y="654"/>
                  <a:pt x="1451" y="638"/>
                </a:cubicBezTo>
                <a:cubicBezTo>
                  <a:pt x="1574" y="622"/>
                  <a:pt x="1691" y="647"/>
                  <a:pt x="1752" y="592"/>
                </a:cubicBezTo>
                <a:cubicBezTo>
                  <a:pt x="1813" y="537"/>
                  <a:pt x="1857" y="389"/>
                  <a:pt x="1818" y="306"/>
                </a:cubicBezTo>
                <a:cubicBezTo>
                  <a:pt x="1779" y="223"/>
                  <a:pt x="1654" y="142"/>
                  <a:pt x="1517" y="92"/>
                </a:cubicBezTo>
                <a:cubicBezTo>
                  <a:pt x="1380" y="42"/>
                  <a:pt x="1215" y="0"/>
                  <a:pt x="998" y="6"/>
                </a:cubicBezTo>
                <a:cubicBezTo>
                  <a:pt x="781" y="12"/>
                  <a:pt x="366" y="50"/>
                  <a:pt x="213" y="128"/>
                </a:cubicBezTo>
                <a:close/>
              </a:path>
            </a:pathLst>
          </a:custGeom>
          <a:solidFill>
            <a:schemeClr val="accent1">
              <a:alpha val="75000"/>
            </a:scheme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8977313" y="2403475"/>
            <a:ext cx="185737" cy="23639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prstShdw prst="shdw14" dist="35921" dir="2700000">
                    <a:scrgbClr r="0" g="0" b="0"/>
                  </a:prst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04904" name="Picture 8" descr="txp_fig"/>
          <p:cNvPicPr>
            <a:picLocks noChangeAspect="1" noChangeArrowheads="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7000" y="3519488"/>
            <a:ext cx="185738" cy="25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04905" name="Oval 9"/>
          <p:cNvSpPr>
            <a:spLocks noChangeArrowheads="1"/>
          </p:cNvSpPr>
          <p:nvPr/>
        </p:nvSpPr>
        <p:spPr bwMode="auto">
          <a:xfrm>
            <a:off x="9032875" y="3325813"/>
            <a:ext cx="112713" cy="11271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04906" name="Oval 10"/>
          <p:cNvSpPr>
            <a:spLocks noChangeArrowheads="1"/>
          </p:cNvSpPr>
          <p:nvPr/>
        </p:nvSpPr>
        <p:spPr bwMode="auto">
          <a:xfrm>
            <a:off x="9032875" y="2871788"/>
            <a:ext cx="112713" cy="112712"/>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04907" name="Line 11"/>
          <p:cNvSpPr>
            <a:spLocks noChangeShapeType="1"/>
          </p:cNvSpPr>
          <p:nvPr/>
        </p:nvSpPr>
        <p:spPr bwMode="auto">
          <a:xfrm>
            <a:off x="9090025" y="2921000"/>
            <a:ext cx="0" cy="428625"/>
          </a:xfrm>
          <a:prstGeom prst="line">
            <a:avLst/>
          </a:prstGeom>
          <a:noFill/>
          <a:ln w="2540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1104909" name="Picture 13" descr="txp_fig"/>
          <p:cNvPicPr>
            <a:picLocks noChangeAspect="1" noChangeArrowheads="1"/>
          </p:cNvPicPr>
          <p:nvPr>
            <p:custDataLst>
              <p:tags r:id="rId3"/>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8675" y="4132263"/>
            <a:ext cx="303213" cy="236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12E70BE-033C-0E4B-93A4-E1056BEDDED5}"/>
              </a:ext>
            </a:extLst>
          </p:cNvPr>
          <p:cNvSpPr>
            <a:spLocks noGrp="1"/>
          </p:cNvSpPr>
          <p:nvPr>
            <p:ph type="sldNum" sz="quarter" idx="12"/>
          </p:nvPr>
        </p:nvSpPr>
        <p:spPr/>
        <p:txBody>
          <a:bodyPr/>
          <a:lstStyle/>
          <a:p>
            <a:fld id="{D8C2E80E-A818-EA4B-839C-9030708D7285}" type="slidenum">
              <a:rPr lang="en-US" smtClean="0"/>
              <a:t>14</a:t>
            </a:fld>
            <a:endParaRPr lang="en-US" dirty="0"/>
          </a:p>
        </p:txBody>
      </p:sp>
      <p:sp>
        <p:nvSpPr>
          <p:cNvPr id="4" name="Date Placeholder 3">
            <a:extLst>
              <a:ext uri="{FF2B5EF4-FFF2-40B4-BE49-F238E27FC236}">
                <a16:creationId xmlns:a16="http://schemas.microsoft.com/office/drawing/2014/main" id="{05295EA5-C3B3-FD4E-AA52-48AD3217A50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2ED7338-F6B7-AE41-992D-35EB5E6990AF}"/>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6017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05" y="-81481"/>
            <a:ext cx="11387137" cy="1271587"/>
          </a:xfrm>
        </p:spPr>
        <p:txBody>
          <a:bodyPr/>
          <a:lstStyle/>
          <a:p>
            <a:r>
              <a:rPr lang="en-US" dirty="0"/>
              <a:t>Classification example: Object recognition</a:t>
            </a:r>
          </a:p>
        </p:txBody>
      </p:sp>
      <p:pic>
        <p:nvPicPr>
          <p:cNvPr id="4" name="Picture 5" descr="giraff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166813"/>
            <a:ext cx="1192213" cy="78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descr="giraff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014413"/>
            <a:ext cx="895350" cy="134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descr="giraff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143000"/>
            <a:ext cx="1344613" cy="107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llam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525" y="1143000"/>
            <a:ext cx="995363"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descr="llama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725" y="990600"/>
            <a:ext cx="895350" cy="134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0" descr="llama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6800" y="1176612"/>
            <a:ext cx="1523999" cy="111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Box 11"/>
          <p:cNvSpPr txBox="1">
            <a:spLocks noChangeArrowheads="1"/>
          </p:cNvSpPr>
          <p:nvPr/>
        </p:nvSpPr>
        <p:spPr bwMode="auto">
          <a:xfrm>
            <a:off x="1746250" y="1231901"/>
            <a:ext cx="3175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C147B2"/>
                </a:solidFill>
              </a:rPr>
              <a:t>x</a:t>
            </a:r>
            <a:endParaRPr lang="en-US" sz="2400" dirty="0"/>
          </a:p>
        </p:txBody>
      </p:sp>
      <p:sp>
        <p:nvSpPr>
          <p:cNvPr id="11" name="Text Box 12"/>
          <p:cNvSpPr txBox="1">
            <a:spLocks noChangeArrowheads="1"/>
          </p:cNvSpPr>
          <p:nvPr/>
        </p:nvSpPr>
        <p:spPr bwMode="auto">
          <a:xfrm>
            <a:off x="1593850" y="2579688"/>
            <a:ext cx="5984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C147B2"/>
                </a:solidFill>
              </a:rPr>
              <a:t>f(x)</a:t>
            </a:r>
            <a:endParaRPr lang="en-US" sz="2400"/>
          </a:p>
        </p:txBody>
      </p:sp>
      <p:sp>
        <p:nvSpPr>
          <p:cNvPr id="12" name="Text Box 13"/>
          <p:cNvSpPr txBox="1">
            <a:spLocks noChangeArrowheads="1"/>
          </p:cNvSpPr>
          <p:nvPr/>
        </p:nvSpPr>
        <p:spPr bwMode="auto">
          <a:xfrm>
            <a:off x="2355850" y="2655888"/>
            <a:ext cx="8413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giraffe</a:t>
            </a:r>
          </a:p>
        </p:txBody>
      </p:sp>
      <p:sp>
        <p:nvSpPr>
          <p:cNvPr id="13" name="Text Box 14"/>
          <p:cNvSpPr txBox="1">
            <a:spLocks noChangeArrowheads="1"/>
          </p:cNvSpPr>
          <p:nvPr/>
        </p:nvSpPr>
        <p:spPr bwMode="auto">
          <a:xfrm>
            <a:off x="3590925" y="2667000"/>
            <a:ext cx="8413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giraffe</a:t>
            </a:r>
          </a:p>
        </p:txBody>
      </p:sp>
      <p:sp>
        <p:nvSpPr>
          <p:cNvPr id="14" name="Text Box 15"/>
          <p:cNvSpPr txBox="1">
            <a:spLocks noChangeArrowheads="1"/>
          </p:cNvSpPr>
          <p:nvPr/>
        </p:nvSpPr>
        <p:spPr bwMode="auto">
          <a:xfrm>
            <a:off x="4886325" y="2667000"/>
            <a:ext cx="8413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giraffe</a:t>
            </a:r>
          </a:p>
        </p:txBody>
      </p:sp>
      <p:sp>
        <p:nvSpPr>
          <p:cNvPr id="15" name="Text Box 16"/>
          <p:cNvSpPr txBox="1">
            <a:spLocks noChangeArrowheads="1"/>
          </p:cNvSpPr>
          <p:nvPr/>
        </p:nvSpPr>
        <p:spPr bwMode="auto">
          <a:xfrm>
            <a:off x="6486525" y="2667000"/>
            <a:ext cx="752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llama</a:t>
            </a:r>
          </a:p>
        </p:txBody>
      </p:sp>
      <p:sp>
        <p:nvSpPr>
          <p:cNvPr id="16" name="Text Box 17"/>
          <p:cNvSpPr txBox="1">
            <a:spLocks noChangeArrowheads="1"/>
          </p:cNvSpPr>
          <p:nvPr/>
        </p:nvSpPr>
        <p:spPr bwMode="auto">
          <a:xfrm>
            <a:off x="7629525" y="2667000"/>
            <a:ext cx="752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llama</a:t>
            </a:r>
          </a:p>
        </p:txBody>
      </p:sp>
      <p:sp>
        <p:nvSpPr>
          <p:cNvPr id="17" name="Text Box 18"/>
          <p:cNvSpPr txBox="1">
            <a:spLocks noChangeArrowheads="1"/>
          </p:cNvSpPr>
          <p:nvPr/>
        </p:nvSpPr>
        <p:spPr bwMode="auto">
          <a:xfrm>
            <a:off x="8924925" y="2667000"/>
            <a:ext cx="752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llama</a:t>
            </a:r>
          </a:p>
        </p:txBody>
      </p:sp>
      <p:pic>
        <p:nvPicPr>
          <p:cNvPr id="18" name="Picture 17" descr="giraffe-test"/>
          <p:cNvPicPr>
            <a:picLocks noChangeAspect="1" noChangeArrowheads="1"/>
          </p:cNvPicPr>
          <p:nvPr/>
        </p:nvPicPr>
        <p:blipFill rotWithShape="1">
          <a:blip r:embed="rId8">
            <a:extLst>
              <a:ext uri="{28A0092B-C50C-407E-A947-70E740481C1C}">
                <a14:useLocalDpi xmlns:a14="http://schemas.microsoft.com/office/drawing/2010/main" val="0"/>
              </a:ext>
            </a:extLst>
          </a:blip>
          <a:srcRect l="-30154" r="30154"/>
          <a:stretch/>
        </p:blipFill>
        <p:spPr bwMode="auto">
          <a:xfrm>
            <a:off x="1581912" y="3200400"/>
            <a:ext cx="3630613" cy="339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18"/>
          <p:cNvSpPr txBox="1">
            <a:spLocks noChangeArrowheads="1"/>
          </p:cNvSpPr>
          <p:nvPr/>
        </p:nvSpPr>
        <p:spPr bwMode="auto">
          <a:xfrm>
            <a:off x="1746250" y="4484688"/>
            <a:ext cx="4460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solidFill>
                  <a:srgbClr val="C147B2"/>
                </a:solidFill>
              </a:rPr>
              <a:t>X=</a:t>
            </a:r>
            <a:endParaRPr lang="en-US" sz="2000" dirty="0"/>
          </a:p>
        </p:txBody>
      </p:sp>
      <p:sp>
        <p:nvSpPr>
          <p:cNvPr id="20" name="Text Box 19"/>
          <p:cNvSpPr txBox="1">
            <a:spLocks noChangeArrowheads="1"/>
          </p:cNvSpPr>
          <p:nvPr/>
        </p:nvSpPr>
        <p:spPr bwMode="auto">
          <a:xfrm>
            <a:off x="6638925" y="4495800"/>
            <a:ext cx="8937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C147B2"/>
                </a:solidFill>
              </a:rPr>
              <a:t>f(x)=?</a:t>
            </a:r>
            <a:endParaRPr lang="en-US" sz="2400"/>
          </a:p>
        </p:txBody>
      </p:sp>
      <p:sp>
        <p:nvSpPr>
          <p:cNvPr id="3" name="Slide Number Placeholder 2">
            <a:extLst>
              <a:ext uri="{FF2B5EF4-FFF2-40B4-BE49-F238E27FC236}">
                <a16:creationId xmlns:a16="http://schemas.microsoft.com/office/drawing/2014/main" id="{24CC061D-67FA-F04C-AEA7-31E025AFC637}"/>
              </a:ext>
            </a:extLst>
          </p:cNvPr>
          <p:cNvSpPr>
            <a:spLocks noGrp="1"/>
          </p:cNvSpPr>
          <p:nvPr>
            <p:ph type="sldNum" sz="quarter" idx="12"/>
          </p:nvPr>
        </p:nvSpPr>
        <p:spPr/>
        <p:txBody>
          <a:bodyPr/>
          <a:lstStyle/>
          <a:p>
            <a:fld id="{D8C2E80E-A818-EA4B-839C-9030708D7285}" type="slidenum">
              <a:rPr lang="en-US" smtClean="0"/>
              <a:t>15</a:t>
            </a:fld>
            <a:endParaRPr lang="en-US" dirty="0"/>
          </a:p>
        </p:txBody>
      </p:sp>
      <p:sp>
        <p:nvSpPr>
          <p:cNvPr id="21" name="Date Placeholder 20">
            <a:extLst>
              <a:ext uri="{FF2B5EF4-FFF2-40B4-BE49-F238E27FC236}">
                <a16:creationId xmlns:a16="http://schemas.microsoft.com/office/drawing/2014/main" id="{FA5C5BF0-4FA9-6346-8976-1C124FF9A02D}"/>
              </a:ext>
            </a:extLst>
          </p:cNvPr>
          <p:cNvSpPr>
            <a:spLocks noGrp="1"/>
          </p:cNvSpPr>
          <p:nvPr>
            <p:ph type="dt" sz="half" idx="10"/>
          </p:nvPr>
        </p:nvSpPr>
        <p:spPr/>
        <p:txBody>
          <a:bodyPr/>
          <a:lstStyle/>
          <a:p>
            <a:endParaRPr lang="en-US" dirty="0"/>
          </a:p>
        </p:txBody>
      </p:sp>
      <p:sp>
        <p:nvSpPr>
          <p:cNvPr id="22" name="Footer Placeholder 21">
            <a:extLst>
              <a:ext uri="{FF2B5EF4-FFF2-40B4-BE49-F238E27FC236}">
                <a16:creationId xmlns:a16="http://schemas.microsoft.com/office/drawing/2014/main" id="{D335E7D1-9D9D-AC4D-9B08-FF78EBA54D9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472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F074CB7-CE19-1A49-81D4-BAFCEE9EA00C}"/>
              </a:ext>
            </a:extLst>
          </p:cNvPr>
          <p:cNvSpPr>
            <a:spLocks noGrp="1"/>
          </p:cNvSpPr>
          <p:nvPr>
            <p:ph type="title"/>
          </p:nvPr>
        </p:nvSpPr>
        <p:spPr/>
        <p:txBody>
          <a:bodyPr/>
          <a:lstStyle/>
          <a:p>
            <a:r>
              <a:rPr lang="en-US" altLang="en-US"/>
              <a:t>The machine learning framework</a:t>
            </a:r>
          </a:p>
        </p:txBody>
      </p:sp>
      <p:sp>
        <p:nvSpPr>
          <p:cNvPr id="3" name="Content Placeholder 2">
            <a:extLst>
              <a:ext uri="{FF2B5EF4-FFF2-40B4-BE49-F238E27FC236}">
                <a16:creationId xmlns:a16="http://schemas.microsoft.com/office/drawing/2014/main" id="{BB73BC55-3290-B74D-9869-61322B8D32E7}"/>
              </a:ext>
            </a:extLst>
          </p:cNvPr>
          <p:cNvSpPr>
            <a:spLocks noGrp="1"/>
          </p:cNvSpPr>
          <p:nvPr>
            <p:ph idx="1"/>
          </p:nvPr>
        </p:nvSpPr>
        <p:spPr>
          <a:xfrm>
            <a:off x="1828800" y="1600201"/>
            <a:ext cx="8610600" cy="2788919"/>
          </a:xfrm>
        </p:spPr>
        <p:txBody>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p:txBody>
      </p:sp>
      <p:cxnSp>
        <p:nvCxnSpPr>
          <p:cNvPr id="5" name="Straight Arrow Connector 4">
            <a:extLst>
              <a:ext uri="{FF2B5EF4-FFF2-40B4-BE49-F238E27FC236}">
                <a16:creationId xmlns:a16="http://schemas.microsoft.com/office/drawing/2014/main" id="{60817C8E-7647-EE43-BA9F-DCEAF5CBC1BD}"/>
              </a:ext>
            </a:extLst>
          </p:cNvPr>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F4538F-AD8C-D843-81A4-A6211F158CBA}"/>
              </a:ext>
            </a:extLst>
          </p:cNvPr>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F3B525-FEB8-374A-A612-EF4273CF572C}"/>
              </a:ext>
            </a:extLst>
          </p:cNvPr>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a:extLst>
              <a:ext uri="{FF2B5EF4-FFF2-40B4-BE49-F238E27FC236}">
                <a16:creationId xmlns:a16="http://schemas.microsoft.com/office/drawing/2014/main" id="{C5981563-242E-E24D-8A2D-E9E6AE0A8327}"/>
              </a:ext>
            </a:extLst>
          </p:cNvPr>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a:extLst>
              <a:ext uri="{FF2B5EF4-FFF2-40B4-BE49-F238E27FC236}">
                <a16:creationId xmlns:a16="http://schemas.microsoft.com/office/drawing/2014/main" id="{D688A617-F058-B942-8410-8AC6C11BCDFD}"/>
              </a:ext>
            </a:extLst>
          </p:cNvPr>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a:extLst>
              <a:ext uri="{FF2B5EF4-FFF2-40B4-BE49-F238E27FC236}">
                <a16:creationId xmlns:a16="http://schemas.microsoft.com/office/drawing/2014/main" id="{A8CA56D4-AD4B-9143-97F4-C8CA6C4136A3}"/>
              </a:ext>
            </a:extLst>
          </p:cNvPr>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a:extLst>
              <a:ext uri="{FF2B5EF4-FFF2-40B4-BE49-F238E27FC236}">
                <a16:creationId xmlns:a16="http://schemas.microsoft.com/office/drawing/2014/main" id="{F9A90C94-AB11-C548-A445-4AE9C12556B2}"/>
              </a:ext>
            </a:extLst>
          </p:cNvPr>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2" name="Rectangle 1">
            <a:extLst>
              <a:ext uri="{FF2B5EF4-FFF2-40B4-BE49-F238E27FC236}">
                <a16:creationId xmlns:a16="http://schemas.microsoft.com/office/drawing/2014/main" id="{FF609C48-E0D4-264A-9643-B95CD0C37123}"/>
              </a:ext>
            </a:extLst>
          </p:cNvPr>
          <p:cNvSpPr/>
          <p:nvPr/>
        </p:nvSpPr>
        <p:spPr>
          <a:xfrm>
            <a:off x="314325" y="4249718"/>
            <a:ext cx="10981509" cy="1938992"/>
          </a:xfrm>
          <a:prstGeom prst="rect">
            <a:avLst/>
          </a:prstGeom>
        </p:spPr>
        <p:txBody>
          <a:bodyPr wrap="square">
            <a:spAutoFit/>
          </a:bodyPr>
          <a:lstStyle/>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the prediction function </a:t>
            </a:r>
            <a:r>
              <a:rPr lang="en-US" altLang="en-US" sz="2400" dirty="0">
                <a:solidFill>
                  <a:srgbClr val="0000FF"/>
                </a:solidFill>
              </a:rPr>
              <a:t>f </a:t>
            </a:r>
            <a:r>
              <a:rPr lang="en-US" altLang="en-US" sz="2400" dirty="0"/>
              <a:t>by minimizing the prediction error on the training set</a:t>
            </a:r>
          </a:p>
          <a:p>
            <a:r>
              <a:rPr lang="en-US" altLang="en-US" sz="2400" b="1" dirty="0"/>
              <a:t>Testing:</a:t>
            </a:r>
            <a:r>
              <a:rPr lang="en-US" altLang="en-US" sz="2400" dirty="0"/>
              <a:t> apply </a:t>
            </a:r>
            <a:r>
              <a:rPr lang="en-US" altLang="en-US" sz="2400" dirty="0">
                <a:solidFill>
                  <a:srgbClr val="0000FF"/>
                </a:solidFill>
              </a:rPr>
              <a:t>f</a:t>
            </a:r>
            <a:r>
              <a:rPr lang="en-US" altLang="en-US" sz="2400" dirty="0"/>
              <a:t> to a </a:t>
            </a:r>
            <a:r>
              <a:rPr lang="en-US" altLang="en-US" sz="2400" dirty="0">
                <a:solidFill>
                  <a:srgbClr val="FF0000"/>
                </a:solidFill>
              </a:rPr>
              <a:t>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p:txBody>
      </p:sp>
      <p:sp>
        <p:nvSpPr>
          <p:cNvPr id="9" name="Slide Number Placeholder 8">
            <a:extLst>
              <a:ext uri="{FF2B5EF4-FFF2-40B4-BE49-F238E27FC236}">
                <a16:creationId xmlns:a16="http://schemas.microsoft.com/office/drawing/2014/main" id="{8DD813C2-91EB-BD41-8775-3B8F580CC57F}"/>
              </a:ext>
            </a:extLst>
          </p:cNvPr>
          <p:cNvSpPr>
            <a:spLocks noGrp="1"/>
          </p:cNvSpPr>
          <p:nvPr>
            <p:ph type="sldNum" sz="quarter" idx="12"/>
          </p:nvPr>
        </p:nvSpPr>
        <p:spPr/>
        <p:txBody>
          <a:bodyPr/>
          <a:lstStyle/>
          <a:p>
            <a:fld id="{D8C2E80E-A818-EA4B-839C-9030708D7285}" type="slidenum">
              <a:rPr lang="en-US" smtClean="0"/>
              <a:t>16</a:t>
            </a:fld>
            <a:endParaRPr lang="en-US" dirty="0"/>
          </a:p>
        </p:txBody>
      </p:sp>
      <p:sp>
        <p:nvSpPr>
          <p:cNvPr id="4" name="Date Placeholder 3">
            <a:extLst>
              <a:ext uri="{FF2B5EF4-FFF2-40B4-BE49-F238E27FC236}">
                <a16:creationId xmlns:a16="http://schemas.microsoft.com/office/drawing/2014/main" id="{98929AA2-36A1-CD41-8DD2-6E4A52FE3E1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E7922E9-D730-0443-A2AD-5B148AFC2A5E}"/>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42733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38DFD44-6B86-0645-A527-557507794175}"/>
              </a:ext>
            </a:extLst>
          </p:cNvPr>
          <p:cNvSpPr/>
          <p:nvPr/>
        </p:nvSpPr>
        <p:spPr>
          <a:xfrm>
            <a:off x="8816051" y="5138293"/>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10" name="Rounded Rectangle 9">
            <a:extLst>
              <a:ext uri="{FF2B5EF4-FFF2-40B4-BE49-F238E27FC236}">
                <a16:creationId xmlns:a16="http://schemas.microsoft.com/office/drawing/2014/main" id="{79D495CE-04E5-0342-A43D-A4DE0223FDA0}"/>
              </a:ext>
            </a:extLst>
          </p:cNvPr>
          <p:cNvSpPr/>
          <p:nvPr/>
        </p:nvSpPr>
        <p:spPr>
          <a:xfrm>
            <a:off x="6758651" y="566293"/>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a:extLst>
              <a:ext uri="{FF2B5EF4-FFF2-40B4-BE49-F238E27FC236}">
                <a16:creationId xmlns:a16="http://schemas.microsoft.com/office/drawing/2014/main" id="{2C1D218D-1B24-1F4A-B766-73E9A4F214B5}"/>
              </a:ext>
            </a:extLst>
          </p:cNvPr>
          <p:cNvGrpSpPr>
            <a:grpSpLocks/>
          </p:cNvGrpSpPr>
          <p:nvPr/>
        </p:nvGrpSpPr>
        <p:grpSpPr bwMode="auto">
          <a:xfrm>
            <a:off x="1577051" y="1145731"/>
            <a:ext cx="2438400" cy="3078162"/>
            <a:chOff x="228600" y="1417320"/>
            <a:chExt cx="2438400" cy="2849880"/>
          </a:xfrm>
        </p:grpSpPr>
        <p:sp>
          <p:nvSpPr>
            <p:cNvPr id="54296" name="TextBox 7">
              <a:extLst>
                <a:ext uri="{FF2B5EF4-FFF2-40B4-BE49-F238E27FC236}">
                  <a16:creationId xmlns:a16="http://schemas.microsoft.com/office/drawing/2014/main" id="{44A6015E-5BA4-DF48-9307-B9BB05948ABD}"/>
                </a:ext>
              </a:extLst>
            </p:cNvPr>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a:extLst>
                <a:ext uri="{FF2B5EF4-FFF2-40B4-BE49-F238E27FC236}">
                  <a16:creationId xmlns:a16="http://schemas.microsoft.com/office/drawing/2014/main" id="{A47A6D4A-03C9-B84A-B4B8-38731C201EBD}"/>
                </a:ext>
              </a:extLst>
            </p:cNvPr>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a:extLst>
              <a:ext uri="{FF2B5EF4-FFF2-40B4-BE49-F238E27FC236}">
                <a16:creationId xmlns:a16="http://schemas.microsoft.com/office/drawing/2014/main" id="{8E42A6AD-9A09-F049-80A1-1E89BE26D67E}"/>
              </a:ext>
            </a:extLst>
          </p:cNvPr>
          <p:cNvSpPr/>
          <p:nvPr/>
        </p:nvSpPr>
        <p:spPr>
          <a:xfrm>
            <a:off x="6911051" y="2014093"/>
            <a:ext cx="14478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a:extLst>
              <a:ext uri="{FF2B5EF4-FFF2-40B4-BE49-F238E27FC236}">
                <a16:creationId xmlns:a16="http://schemas.microsoft.com/office/drawing/2014/main" id="{AE072C9A-4E20-034B-B521-7960992345F9}"/>
              </a:ext>
            </a:extLst>
          </p:cNvPr>
          <p:cNvSpPr txBox="1">
            <a:spLocks noChangeArrowheads="1"/>
          </p:cNvSpPr>
          <p:nvPr/>
        </p:nvSpPr>
        <p:spPr bwMode="auto">
          <a:xfrm>
            <a:off x="2053301" y="413894"/>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a:extLst>
              <a:ext uri="{FF2B5EF4-FFF2-40B4-BE49-F238E27FC236}">
                <a16:creationId xmlns:a16="http://schemas.microsoft.com/office/drawing/2014/main" id="{03443D0A-A441-2944-8708-6DAA53EF7E18}"/>
              </a:ext>
            </a:extLst>
          </p:cNvPr>
          <p:cNvSpPr/>
          <p:nvPr/>
        </p:nvSpPr>
        <p:spPr>
          <a:xfrm>
            <a:off x="4701251" y="2014093"/>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a:extLst>
              <a:ext uri="{FF2B5EF4-FFF2-40B4-BE49-F238E27FC236}">
                <a16:creationId xmlns:a16="http://schemas.microsoft.com/office/drawing/2014/main" id="{A9C6EC7F-7568-AB4B-B800-047B028431F8}"/>
              </a:ext>
            </a:extLst>
          </p:cNvPr>
          <p:cNvSpPr/>
          <p:nvPr/>
        </p:nvSpPr>
        <p:spPr>
          <a:xfrm>
            <a:off x="4091651" y="23188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a:extLst>
              <a:ext uri="{FF2B5EF4-FFF2-40B4-BE49-F238E27FC236}">
                <a16:creationId xmlns:a16="http://schemas.microsoft.com/office/drawing/2014/main" id="{47F4BCAC-892D-2447-ADBE-A890CA70ECBE}"/>
              </a:ext>
            </a:extLst>
          </p:cNvPr>
          <p:cNvSpPr/>
          <p:nvPr/>
        </p:nvSpPr>
        <p:spPr>
          <a:xfrm>
            <a:off x="6301451" y="23188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a:extLst>
              <a:ext uri="{FF2B5EF4-FFF2-40B4-BE49-F238E27FC236}">
                <a16:creationId xmlns:a16="http://schemas.microsoft.com/office/drawing/2014/main" id="{97AB23E1-0F67-2345-B9A9-D6FFD35BB417}"/>
              </a:ext>
            </a:extLst>
          </p:cNvPr>
          <p:cNvSpPr/>
          <p:nvPr/>
        </p:nvSpPr>
        <p:spPr>
          <a:xfrm rot="5400000">
            <a:off x="7322214" y="1556893"/>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a:extLst>
              <a:ext uri="{FF2B5EF4-FFF2-40B4-BE49-F238E27FC236}">
                <a16:creationId xmlns:a16="http://schemas.microsoft.com/office/drawing/2014/main" id="{5E4DC86C-2FDE-714C-BBC9-3B979486C8C1}"/>
              </a:ext>
            </a:extLst>
          </p:cNvPr>
          <p:cNvSpPr/>
          <p:nvPr/>
        </p:nvSpPr>
        <p:spPr>
          <a:xfrm>
            <a:off x="4244051" y="5138293"/>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a:extLst>
              <a:ext uri="{FF2B5EF4-FFF2-40B4-BE49-F238E27FC236}">
                <a16:creationId xmlns:a16="http://schemas.microsoft.com/office/drawing/2014/main" id="{9B89F9FA-F90C-1A43-B69E-C2EDF2649A85}"/>
              </a:ext>
            </a:extLst>
          </p:cNvPr>
          <p:cNvSpPr/>
          <p:nvPr/>
        </p:nvSpPr>
        <p:spPr>
          <a:xfrm>
            <a:off x="3634451" y="54430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a:extLst>
              <a:ext uri="{FF2B5EF4-FFF2-40B4-BE49-F238E27FC236}">
                <a16:creationId xmlns:a16="http://schemas.microsoft.com/office/drawing/2014/main" id="{2DEF4CE1-24FD-A14A-9753-96AA4D2A1931}"/>
              </a:ext>
            </a:extLst>
          </p:cNvPr>
          <p:cNvSpPr txBox="1">
            <a:spLocks noChangeArrowheads="1"/>
          </p:cNvSpPr>
          <p:nvPr/>
        </p:nvSpPr>
        <p:spPr bwMode="auto">
          <a:xfrm>
            <a:off x="2121565" y="4376294"/>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a:extLst>
              <a:ext uri="{FF2B5EF4-FFF2-40B4-BE49-F238E27FC236}">
                <a16:creationId xmlns:a16="http://schemas.microsoft.com/office/drawing/2014/main" id="{EA733BA1-5A9D-2D46-9B4C-62CE4AFD6E84}"/>
              </a:ext>
            </a:extLst>
          </p:cNvPr>
          <p:cNvSpPr txBox="1">
            <a:spLocks noChangeArrowheads="1"/>
          </p:cNvSpPr>
          <p:nvPr/>
        </p:nvSpPr>
        <p:spPr bwMode="auto">
          <a:xfrm>
            <a:off x="2053301" y="5956014"/>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 Image</a:t>
            </a:r>
          </a:p>
        </p:txBody>
      </p:sp>
      <p:sp>
        <p:nvSpPr>
          <p:cNvPr id="23" name="Right Arrow 22">
            <a:extLst>
              <a:ext uri="{FF2B5EF4-FFF2-40B4-BE49-F238E27FC236}">
                <a16:creationId xmlns:a16="http://schemas.microsoft.com/office/drawing/2014/main" id="{1DEE8FDB-663F-854F-B7B2-8AB4B7C58F71}"/>
              </a:ext>
            </a:extLst>
          </p:cNvPr>
          <p:cNvSpPr/>
          <p:nvPr/>
        </p:nvSpPr>
        <p:spPr>
          <a:xfrm>
            <a:off x="8358851" y="23188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a:extLst>
              <a:ext uri="{FF2B5EF4-FFF2-40B4-BE49-F238E27FC236}">
                <a16:creationId xmlns:a16="http://schemas.microsoft.com/office/drawing/2014/main" id="{CB78C7CE-8534-3840-B8D2-CFC70A6FDFC2}"/>
              </a:ext>
            </a:extLst>
          </p:cNvPr>
          <p:cNvSpPr/>
          <p:nvPr/>
        </p:nvSpPr>
        <p:spPr>
          <a:xfrm>
            <a:off x="9044651" y="2014093"/>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a:extLst>
              <a:ext uri="{FF2B5EF4-FFF2-40B4-BE49-F238E27FC236}">
                <a16:creationId xmlns:a16="http://schemas.microsoft.com/office/drawing/2014/main" id="{1002402B-D135-AE4A-8105-D83AE91BAE1A}"/>
              </a:ext>
            </a:extLst>
          </p:cNvPr>
          <p:cNvSpPr/>
          <p:nvPr/>
        </p:nvSpPr>
        <p:spPr>
          <a:xfrm>
            <a:off x="6682451" y="5138293"/>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a:extLst>
              <a:ext uri="{FF2B5EF4-FFF2-40B4-BE49-F238E27FC236}">
                <a16:creationId xmlns:a16="http://schemas.microsoft.com/office/drawing/2014/main" id="{87707889-2FAC-2048-8613-C161EBE077F6}"/>
              </a:ext>
            </a:extLst>
          </p:cNvPr>
          <p:cNvSpPr/>
          <p:nvPr/>
        </p:nvSpPr>
        <p:spPr>
          <a:xfrm>
            <a:off x="6072851" y="5443093"/>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 name="Right Arrow 31">
            <a:extLst>
              <a:ext uri="{FF2B5EF4-FFF2-40B4-BE49-F238E27FC236}">
                <a16:creationId xmlns:a16="http://schemas.microsoft.com/office/drawing/2014/main" id="{F8BFF557-80B8-9145-A660-B8D26CF44E34}"/>
              </a:ext>
            </a:extLst>
          </p:cNvPr>
          <p:cNvSpPr/>
          <p:nvPr/>
        </p:nvSpPr>
        <p:spPr>
          <a:xfrm>
            <a:off x="8435051" y="5443093"/>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a:extLst>
              <a:ext uri="{FF2B5EF4-FFF2-40B4-BE49-F238E27FC236}">
                <a16:creationId xmlns:a16="http://schemas.microsoft.com/office/drawing/2014/main" id="{4AE4C6F7-5E18-A443-BF3A-3B60F689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252" y="2014093"/>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a:extLst>
              <a:ext uri="{FF2B5EF4-FFF2-40B4-BE49-F238E27FC236}">
                <a16:creationId xmlns:a16="http://schemas.microsoft.com/office/drawing/2014/main" id="{E19BCA59-27C0-DB40-AFAB-843E45E60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251" y="5214493"/>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D14208C2-9980-354A-86FE-FCE571914003}"/>
              </a:ext>
            </a:extLst>
          </p:cNvPr>
          <p:cNvSpPr>
            <a:spLocks noGrp="1"/>
          </p:cNvSpPr>
          <p:nvPr>
            <p:ph type="sldNum" sz="quarter" idx="12"/>
          </p:nvPr>
        </p:nvSpPr>
        <p:spPr/>
        <p:txBody>
          <a:bodyPr/>
          <a:lstStyle/>
          <a:p>
            <a:fld id="{D8C2E80E-A818-EA4B-839C-9030708D7285}" type="slidenum">
              <a:rPr lang="en-US" smtClean="0"/>
              <a:t>17</a:t>
            </a:fld>
            <a:endParaRPr lang="en-US" dirty="0"/>
          </a:p>
        </p:txBody>
      </p:sp>
      <p:sp>
        <p:nvSpPr>
          <p:cNvPr id="2" name="Date Placeholder 1">
            <a:extLst>
              <a:ext uri="{FF2B5EF4-FFF2-40B4-BE49-F238E27FC236}">
                <a16:creationId xmlns:a16="http://schemas.microsoft.com/office/drawing/2014/main" id="{5A43AC79-0FE4-964D-A0BD-72E6C68EA338}"/>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53C70AA-2700-4E47-AD0C-46EF19A8D9C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50395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BCA805E-BFDD-FB4A-9717-606FCA714611}"/>
              </a:ext>
            </a:extLst>
          </p:cNvPr>
          <p:cNvSpPr>
            <a:spLocks noGrp="1"/>
          </p:cNvSpPr>
          <p:nvPr>
            <p:ph type="title"/>
          </p:nvPr>
        </p:nvSpPr>
        <p:spPr/>
        <p:txBody>
          <a:bodyPr/>
          <a:lstStyle/>
          <a:p>
            <a:r>
              <a:rPr lang="en-US" altLang="en-US"/>
              <a:t>The machine learning framework</a:t>
            </a:r>
          </a:p>
        </p:txBody>
      </p:sp>
      <p:sp>
        <p:nvSpPr>
          <p:cNvPr id="52227" name="Content Placeholder 2">
            <a:extLst>
              <a:ext uri="{FF2B5EF4-FFF2-40B4-BE49-F238E27FC236}">
                <a16:creationId xmlns:a16="http://schemas.microsoft.com/office/drawing/2014/main" id="{E9D664AD-2977-764D-AB49-079B6D64C64D}"/>
              </a:ext>
            </a:extLst>
          </p:cNvPr>
          <p:cNvSpPr>
            <a:spLocks noGrp="1"/>
          </p:cNvSpPr>
          <p:nvPr>
            <p:ph idx="1"/>
          </p:nvPr>
        </p:nvSpPr>
        <p:spPr>
          <a:xfrm>
            <a:off x="692149" y="1807368"/>
            <a:ext cx="10110833" cy="4144963"/>
          </a:xfrm>
        </p:spPr>
        <p:txBody>
          <a:bodyPr/>
          <a:lstStyle/>
          <a:p>
            <a:r>
              <a:rPr lang="en-US" altLang="en-US" sz="2400" dirty="0"/>
              <a:t>Apply a prediction function to a feature representation of the image to get the desired output:</a:t>
            </a:r>
            <a:br>
              <a:rPr lang="en-US" altLang="en-US" sz="2400" dirty="0"/>
            </a:br>
            <a:endParaRPr lang="en-US" altLang="en-US" sz="2400" dirty="0"/>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a:p>
          <a:p>
            <a:pPr>
              <a:buFontTx/>
              <a:buNone/>
            </a:pPr>
            <a:endParaRPr lang="en-US" altLang="en-US" dirty="0"/>
          </a:p>
          <a:p>
            <a:pPr>
              <a:buFontTx/>
              <a:buNone/>
            </a:pPr>
            <a:endParaRPr lang="en-US" altLang="en-US" dirty="0"/>
          </a:p>
        </p:txBody>
      </p:sp>
      <p:pic>
        <p:nvPicPr>
          <p:cNvPr id="52228" name="Picture 2">
            <a:extLst>
              <a:ext uri="{FF2B5EF4-FFF2-40B4-BE49-F238E27FC236}">
                <a16:creationId xmlns:a16="http://schemas.microsoft.com/office/drawing/2014/main" id="{0084266E-BCA8-7D48-8C19-E0087986C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377" y="3130549"/>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a:extLst>
              <a:ext uri="{FF2B5EF4-FFF2-40B4-BE49-F238E27FC236}">
                <a16:creationId xmlns:a16="http://schemas.microsoft.com/office/drawing/2014/main" id="{48475B64-C776-344D-81EB-CCF4D23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677" y="402336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a:extLst>
              <a:ext uri="{FF2B5EF4-FFF2-40B4-BE49-F238E27FC236}">
                <a16:creationId xmlns:a16="http://schemas.microsoft.com/office/drawing/2014/main" id="{025F7C31-1562-EB4C-BC6C-571B25EBE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377" y="5008403"/>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3DA0E22A-CCB2-8440-B32F-8B1C0C43174B}"/>
              </a:ext>
            </a:extLst>
          </p:cNvPr>
          <p:cNvSpPr>
            <a:spLocks noGrp="1"/>
          </p:cNvSpPr>
          <p:nvPr>
            <p:ph type="sldNum" sz="quarter" idx="12"/>
          </p:nvPr>
        </p:nvSpPr>
        <p:spPr/>
        <p:txBody>
          <a:bodyPr/>
          <a:lstStyle/>
          <a:p>
            <a:fld id="{D8C2E80E-A818-EA4B-839C-9030708D7285}" type="slidenum">
              <a:rPr lang="en-US" smtClean="0"/>
              <a:t>18</a:t>
            </a:fld>
            <a:endParaRPr lang="en-US" dirty="0"/>
          </a:p>
        </p:txBody>
      </p:sp>
      <p:sp>
        <p:nvSpPr>
          <p:cNvPr id="2" name="Date Placeholder 1">
            <a:extLst>
              <a:ext uri="{FF2B5EF4-FFF2-40B4-BE49-F238E27FC236}">
                <a16:creationId xmlns:a16="http://schemas.microsoft.com/office/drawing/2014/main" id="{6678EF74-F5D2-CD4A-B32E-B9E935296BD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34E961C-E3A9-6244-AB8A-75789951250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71238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689F-558F-2149-BF7F-6D3F862ECFD8}"/>
              </a:ext>
            </a:extLst>
          </p:cNvPr>
          <p:cNvSpPr>
            <a:spLocks noGrp="1"/>
          </p:cNvSpPr>
          <p:nvPr>
            <p:ph type="title"/>
          </p:nvPr>
        </p:nvSpPr>
        <p:spPr/>
        <p:txBody>
          <a:bodyPr/>
          <a:lstStyle/>
          <a:p>
            <a:r>
              <a:rPr lang="en-US" dirty="0"/>
              <a:t>Recognizing your handwriting</a:t>
            </a:r>
          </a:p>
        </p:txBody>
      </p:sp>
      <p:pic>
        <p:nvPicPr>
          <p:cNvPr id="7" name="Content Placeholder 6">
            <a:extLst>
              <a:ext uri="{FF2B5EF4-FFF2-40B4-BE49-F238E27FC236}">
                <a16:creationId xmlns:a16="http://schemas.microsoft.com/office/drawing/2014/main" id="{221069FC-2D24-3341-A647-A4BA13C40670}"/>
              </a:ext>
            </a:extLst>
          </p:cNvPr>
          <p:cNvPicPr>
            <a:picLocks noGrp="1" noChangeAspect="1"/>
          </p:cNvPicPr>
          <p:nvPr>
            <p:ph idx="1"/>
          </p:nvPr>
        </p:nvPicPr>
        <p:blipFill>
          <a:blip r:embed="rId2"/>
          <a:stretch>
            <a:fillRect/>
          </a:stretch>
        </p:blipFill>
        <p:spPr>
          <a:xfrm>
            <a:off x="5606679" y="1571625"/>
            <a:ext cx="6344529" cy="4647512"/>
          </a:xfrm>
        </p:spPr>
      </p:pic>
      <p:sp>
        <p:nvSpPr>
          <p:cNvPr id="5" name="Slide Number Placeholder 4">
            <a:extLst>
              <a:ext uri="{FF2B5EF4-FFF2-40B4-BE49-F238E27FC236}">
                <a16:creationId xmlns:a16="http://schemas.microsoft.com/office/drawing/2014/main" id="{EE6927D1-4E4C-D944-AD27-1133222A7247}"/>
              </a:ext>
            </a:extLst>
          </p:cNvPr>
          <p:cNvSpPr>
            <a:spLocks noGrp="1"/>
          </p:cNvSpPr>
          <p:nvPr>
            <p:ph type="sldNum" sz="quarter" idx="12"/>
          </p:nvPr>
        </p:nvSpPr>
        <p:spPr/>
        <p:txBody>
          <a:bodyPr/>
          <a:lstStyle/>
          <a:p>
            <a:fld id="{D8C2E80E-A818-EA4B-839C-9030708D7285}" type="slidenum">
              <a:rPr lang="en-US" smtClean="0"/>
              <a:t>19</a:t>
            </a:fld>
            <a:endParaRPr lang="en-US" dirty="0"/>
          </a:p>
        </p:txBody>
      </p:sp>
      <p:sp>
        <p:nvSpPr>
          <p:cNvPr id="8" name="Rectangle 7">
            <a:extLst>
              <a:ext uri="{FF2B5EF4-FFF2-40B4-BE49-F238E27FC236}">
                <a16:creationId xmlns:a16="http://schemas.microsoft.com/office/drawing/2014/main" id="{622E12C4-9C99-3F44-AA4C-813426D5BBBE}"/>
              </a:ext>
            </a:extLst>
          </p:cNvPr>
          <p:cNvSpPr/>
          <p:nvPr/>
        </p:nvSpPr>
        <p:spPr>
          <a:xfrm>
            <a:off x="164123" y="1966048"/>
            <a:ext cx="5125329" cy="2308324"/>
          </a:xfrm>
          <a:prstGeom prst="rect">
            <a:avLst/>
          </a:prstGeom>
        </p:spPr>
        <p:txBody>
          <a:bodyPr wrap="square">
            <a:spAutoFit/>
          </a:bodyPr>
          <a:lstStyle/>
          <a:p>
            <a:r>
              <a:rPr lang="en-US" dirty="0">
                <a:solidFill>
                  <a:srgbClr val="111111"/>
                </a:solidFill>
                <a:latin typeface="Open Sans"/>
              </a:rPr>
              <a:t>Training the ML model by giving it examples of 10,000 or more handwritten digits, as well as the correct answer. </a:t>
            </a:r>
          </a:p>
          <a:p>
            <a:endParaRPr lang="en-US" dirty="0">
              <a:solidFill>
                <a:srgbClr val="111111"/>
              </a:solidFill>
              <a:latin typeface="Open Sans"/>
            </a:endParaRPr>
          </a:p>
          <a:p>
            <a:r>
              <a:rPr lang="en-US" dirty="0">
                <a:solidFill>
                  <a:srgbClr val="111111"/>
                </a:solidFill>
                <a:latin typeface="Open Sans"/>
              </a:rPr>
              <a:t>After the model is trained, we can test how well the model performs by giving it 1,000 new handwritten digits without the correct answer. The model is then required to recognize the actual digit.</a:t>
            </a:r>
            <a:endParaRPr lang="en-US" dirty="0"/>
          </a:p>
        </p:txBody>
      </p:sp>
      <p:sp>
        <p:nvSpPr>
          <p:cNvPr id="3" name="Date Placeholder 2">
            <a:extLst>
              <a:ext uri="{FF2B5EF4-FFF2-40B4-BE49-F238E27FC236}">
                <a16:creationId xmlns:a16="http://schemas.microsoft.com/office/drawing/2014/main" id="{308A43CC-6EB1-DF43-A73C-81776CAAF40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D2DB7863-0AC3-A94C-91CA-72F6E2AF156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780766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AE31-A8E7-164A-8017-E841415EF87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899958-4307-6C49-A011-C65D19715932}"/>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9E3B0BDF-3502-B04B-B408-E112616AAFA2}"/>
              </a:ext>
            </a:extLst>
          </p:cNvPr>
          <p:cNvSpPr>
            <a:spLocks noGrp="1"/>
          </p:cNvSpPr>
          <p:nvPr>
            <p:ph type="sldNum" sz="quarter" idx="12"/>
          </p:nvPr>
        </p:nvSpPr>
        <p:spPr/>
        <p:txBody>
          <a:bodyPr/>
          <a:lstStyle/>
          <a:p>
            <a:fld id="{D8C2E80E-A818-EA4B-839C-9030708D7285}" type="slidenum">
              <a:rPr lang="en-US" smtClean="0"/>
              <a:t>2</a:t>
            </a:fld>
            <a:endParaRPr lang="en-US" dirty="0"/>
          </a:p>
        </p:txBody>
      </p:sp>
      <p:pic>
        <p:nvPicPr>
          <p:cNvPr id="7" name="Picture 6">
            <a:extLst>
              <a:ext uri="{FF2B5EF4-FFF2-40B4-BE49-F238E27FC236}">
                <a16:creationId xmlns:a16="http://schemas.microsoft.com/office/drawing/2014/main" id="{144D0AC2-6B21-094E-96A9-82BEBCC25E39}"/>
              </a:ext>
            </a:extLst>
          </p:cNvPr>
          <p:cNvPicPr>
            <a:picLocks noChangeAspect="1"/>
          </p:cNvPicPr>
          <p:nvPr/>
        </p:nvPicPr>
        <p:blipFill>
          <a:blip r:embed="rId2"/>
          <a:stretch>
            <a:fillRect/>
          </a:stretch>
        </p:blipFill>
        <p:spPr>
          <a:xfrm>
            <a:off x="240792" y="1203768"/>
            <a:ext cx="7044607" cy="5434142"/>
          </a:xfrm>
          <a:prstGeom prst="rect">
            <a:avLst/>
          </a:prstGeom>
        </p:spPr>
      </p:pic>
      <p:pic>
        <p:nvPicPr>
          <p:cNvPr id="9" name="Picture 8">
            <a:extLst>
              <a:ext uri="{FF2B5EF4-FFF2-40B4-BE49-F238E27FC236}">
                <a16:creationId xmlns:a16="http://schemas.microsoft.com/office/drawing/2014/main" id="{44798112-598E-BD44-BB48-86258C790704}"/>
              </a:ext>
            </a:extLst>
          </p:cNvPr>
          <p:cNvPicPr>
            <a:picLocks noChangeAspect="1"/>
          </p:cNvPicPr>
          <p:nvPr/>
        </p:nvPicPr>
        <p:blipFill>
          <a:blip r:embed="rId3"/>
          <a:stretch>
            <a:fillRect/>
          </a:stretch>
        </p:blipFill>
        <p:spPr>
          <a:xfrm>
            <a:off x="7027862" y="219203"/>
            <a:ext cx="5164138" cy="5262369"/>
          </a:xfrm>
          <a:prstGeom prst="rect">
            <a:avLst/>
          </a:prstGeom>
        </p:spPr>
      </p:pic>
      <p:sp>
        <p:nvSpPr>
          <p:cNvPr id="4" name="Date Placeholder 3">
            <a:extLst>
              <a:ext uri="{FF2B5EF4-FFF2-40B4-BE49-F238E27FC236}">
                <a16:creationId xmlns:a16="http://schemas.microsoft.com/office/drawing/2014/main" id="{4116D7D7-FEBF-B94E-A5C7-B82B4AA30CDC}"/>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8A0E4BC9-311C-D94D-B950-1157AABB7BD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04361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4F4A-4421-6349-86B6-756EFE21875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EE108AD-44A7-5B4F-9D46-15381052AA62}"/>
              </a:ext>
            </a:extLst>
          </p:cNvPr>
          <p:cNvPicPr>
            <a:picLocks noGrp="1" noChangeAspect="1"/>
          </p:cNvPicPr>
          <p:nvPr>
            <p:ph idx="1"/>
          </p:nvPr>
        </p:nvPicPr>
        <p:blipFill>
          <a:blip r:embed="rId2"/>
          <a:stretch>
            <a:fillRect/>
          </a:stretch>
        </p:blipFill>
        <p:spPr>
          <a:xfrm>
            <a:off x="3797961" y="4227167"/>
            <a:ext cx="5416689" cy="2578344"/>
          </a:xfrm>
        </p:spPr>
      </p:pic>
      <p:sp>
        <p:nvSpPr>
          <p:cNvPr id="5" name="Slide Number Placeholder 4">
            <a:extLst>
              <a:ext uri="{FF2B5EF4-FFF2-40B4-BE49-F238E27FC236}">
                <a16:creationId xmlns:a16="http://schemas.microsoft.com/office/drawing/2014/main" id="{F71E981D-0BF4-4D4E-BCC0-A993E791C90D}"/>
              </a:ext>
            </a:extLst>
          </p:cNvPr>
          <p:cNvSpPr>
            <a:spLocks noGrp="1"/>
          </p:cNvSpPr>
          <p:nvPr>
            <p:ph type="sldNum" sz="quarter" idx="12"/>
          </p:nvPr>
        </p:nvSpPr>
        <p:spPr/>
        <p:txBody>
          <a:bodyPr/>
          <a:lstStyle/>
          <a:p>
            <a:fld id="{D8C2E80E-A818-EA4B-839C-9030708D7285}" type="slidenum">
              <a:rPr lang="en-US" smtClean="0"/>
              <a:t>20</a:t>
            </a:fld>
            <a:endParaRPr lang="en-US" dirty="0"/>
          </a:p>
        </p:txBody>
      </p:sp>
      <p:pic>
        <p:nvPicPr>
          <p:cNvPr id="9" name="Picture 8">
            <a:extLst>
              <a:ext uri="{FF2B5EF4-FFF2-40B4-BE49-F238E27FC236}">
                <a16:creationId xmlns:a16="http://schemas.microsoft.com/office/drawing/2014/main" id="{BC820200-0EAD-EB4E-9242-4496DC6BBABA}"/>
              </a:ext>
            </a:extLst>
          </p:cNvPr>
          <p:cNvPicPr>
            <a:picLocks noChangeAspect="1"/>
          </p:cNvPicPr>
          <p:nvPr/>
        </p:nvPicPr>
        <p:blipFill>
          <a:blip r:embed="rId3"/>
          <a:stretch>
            <a:fillRect/>
          </a:stretch>
        </p:blipFill>
        <p:spPr>
          <a:xfrm>
            <a:off x="1651831" y="300038"/>
            <a:ext cx="9586145" cy="3642735"/>
          </a:xfrm>
          <a:prstGeom prst="rect">
            <a:avLst/>
          </a:prstGeom>
        </p:spPr>
      </p:pic>
      <p:sp>
        <p:nvSpPr>
          <p:cNvPr id="3" name="Date Placeholder 2">
            <a:extLst>
              <a:ext uri="{FF2B5EF4-FFF2-40B4-BE49-F238E27FC236}">
                <a16:creationId xmlns:a16="http://schemas.microsoft.com/office/drawing/2014/main" id="{05C802C3-8459-AA4F-B018-BCF3E47CAC3B}"/>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8601A92-3B23-BF47-883D-876E440900E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134442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0D98-DA25-F54E-8F5F-FA61AAB85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0ACC0B-66B8-BD4F-83D7-26547F775440}"/>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C48B71D3-B022-0949-B39B-45E5C54099F3}"/>
              </a:ext>
            </a:extLst>
          </p:cNvPr>
          <p:cNvSpPr>
            <a:spLocks noGrp="1"/>
          </p:cNvSpPr>
          <p:nvPr>
            <p:ph type="sldNum" sz="quarter" idx="12"/>
          </p:nvPr>
        </p:nvSpPr>
        <p:spPr/>
        <p:txBody>
          <a:bodyPr/>
          <a:lstStyle/>
          <a:p>
            <a:fld id="{D8C2E80E-A818-EA4B-839C-9030708D7285}" type="slidenum">
              <a:rPr lang="en-US" smtClean="0"/>
              <a:t>21</a:t>
            </a:fld>
            <a:endParaRPr lang="en-US" dirty="0"/>
          </a:p>
        </p:txBody>
      </p:sp>
      <p:pic>
        <p:nvPicPr>
          <p:cNvPr id="7" name="Picture 6">
            <a:extLst>
              <a:ext uri="{FF2B5EF4-FFF2-40B4-BE49-F238E27FC236}">
                <a16:creationId xmlns:a16="http://schemas.microsoft.com/office/drawing/2014/main" id="{476BEC36-6BEF-4A4A-9C94-55741C9F5A7A}"/>
              </a:ext>
            </a:extLst>
          </p:cNvPr>
          <p:cNvPicPr>
            <a:picLocks noChangeAspect="1"/>
          </p:cNvPicPr>
          <p:nvPr/>
        </p:nvPicPr>
        <p:blipFill>
          <a:blip r:embed="rId2"/>
          <a:stretch>
            <a:fillRect/>
          </a:stretch>
        </p:blipFill>
        <p:spPr>
          <a:xfrm>
            <a:off x="157137" y="0"/>
            <a:ext cx="8283478" cy="6134032"/>
          </a:xfrm>
          <a:prstGeom prst="rect">
            <a:avLst/>
          </a:prstGeom>
        </p:spPr>
      </p:pic>
      <p:sp>
        <p:nvSpPr>
          <p:cNvPr id="4" name="Date Placeholder 3">
            <a:extLst>
              <a:ext uri="{FF2B5EF4-FFF2-40B4-BE49-F238E27FC236}">
                <a16:creationId xmlns:a16="http://schemas.microsoft.com/office/drawing/2014/main" id="{CBDFDB4E-D684-0646-AD53-51420C64D8E3}"/>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0C384B1D-D361-CF49-A44D-9170F9BF8739}"/>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272462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10D7-28EF-764B-A361-A0F9B7C671F3}"/>
              </a:ext>
            </a:extLst>
          </p:cNvPr>
          <p:cNvSpPr>
            <a:spLocks noGrp="1"/>
          </p:cNvSpPr>
          <p:nvPr>
            <p:ph type="title"/>
          </p:nvPr>
        </p:nvSpPr>
        <p:spPr/>
        <p:txBody>
          <a:bodyPr/>
          <a:lstStyle/>
          <a:p>
            <a:r>
              <a:rPr lang="en-US" dirty="0"/>
              <a:t>ML Workflow</a:t>
            </a:r>
          </a:p>
        </p:txBody>
      </p:sp>
      <p:pic>
        <p:nvPicPr>
          <p:cNvPr id="7" name="Content Placeholder 6">
            <a:extLst>
              <a:ext uri="{FF2B5EF4-FFF2-40B4-BE49-F238E27FC236}">
                <a16:creationId xmlns:a16="http://schemas.microsoft.com/office/drawing/2014/main" id="{AFA62083-FE9D-804B-89B6-55E76326168C}"/>
              </a:ext>
            </a:extLst>
          </p:cNvPr>
          <p:cNvPicPr>
            <a:picLocks noGrp="1" noChangeAspect="1"/>
          </p:cNvPicPr>
          <p:nvPr>
            <p:ph idx="1"/>
          </p:nvPr>
        </p:nvPicPr>
        <p:blipFill>
          <a:blip r:embed="rId2"/>
          <a:stretch>
            <a:fillRect/>
          </a:stretch>
        </p:blipFill>
        <p:spPr>
          <a:xfrm>
            <a:off x="863663" y="1571625"/>
            <a:ext cx="9613214" cy="4429125"/>
          </a:xfrm>
        </p:spPr>
      </p:pic>
      <p:sp>
        <p:nvSpPr>
          <p:cNvPr id="5" name="Slide Number Placeholder 4">
            <a:extLst>
              <a:ext uri="{FF2B5EF4-FFF2-40B4-BE49-F238E27FC236}">
                <a16:creationId xmlns:a16="http://schemas.microsoft.com/office/drawing/2014/main" id="{EE034977-23E8-044B-BD9F-C34194A64DA5}"/>
              </a:ext>
            </a:extLst>
          </p:cNvPr>
          <p:cNvSpPr>
            <a:spLocks noGrp="1"/>
          </p:cNvSpPr>
          <p:nvPr>
            <p:ph type="sldNum" sz="quarter" idx="12"/>
          </p:nvPr>
        </p:nvSpPr>
        <p:spPr/>
        <p:txBody>
          <a:bodyPr/>
          <a:lstStyle/>
          <a:p>
            <a:fld id="{D8C2E80E-A818-EA4B-839C-9030708D7285}" type="slidenum">
              <a:rPr lang="en-US" smtClean="0"/>
              <a:t>22</a:t>
            </a:fld>
            <a:endParaRPr lang="en-US" dirty="0"/>
          </a:p>
        </p:txBody>
      </p:sp>
      <p:sp>
        <p:nvSpPr>
          <p:cNvPr id="4" name="Date Placeholder 3">
            <a:extLst>
              <a:ext uri="{FF2B5EF4-FFF2-40B4-BE49-F238E27FC236}">
                <a16:creationId xmlns:a16="http://schemas.microsoft.com/office/drawing/2014/main" id="{3CA2F30B-8F6F-3B4F-89F5-81ADFDEDF155}"/>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7459D7C2-ABCA-9B45-9CB5-96782D7E4D5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098120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97894E-65B9-0D4E-B18A-91353CE002D8}"/>
              </a:ext>
            </a:extLst>
          </p:cNvPr>
          <p:cNvSpPr>
            <a:spLocks noGrp="1"/>
          </p:cNvSpPr>
          <p:nvPr>
            <p:ph type="sldNum" sz="quarter" idx="12"/>
          </p:nvPr>
        </p:nvSpPr>
        <p:spPr/>
        <p:txBody>
          <a:bodyPr/>
          <a:lstStyle/>
          <a:p>
            <a:fld id="{D8C2E80E-A818-EA4B-839C-9030708D7285}" type="slidenum">
              <a:rPr lang="en-US" smtClean="0"/>
              <a:t>23</a:t>
            </a:fld>
            <a:endParaRPr lang="en-US" dirty="0"/>
          </a:p>
        </p:txBody>
      </p:sp>
      <p:pic>
        <p:nvPicPr>
          <p:cNvPr id="7" name="Picture 6">
            <a:extLst>
              <a:ext uri="{FF2B5EF4-FFF2-40B4-BE49-F238E27FC236}">
                <a16:creationId xmlns:a16="http://schemas.microsoft.com/office/drawing/2014/main" id="{0D81C44A-50BD-4047-BDFA-276AF6FA828D}"/>
              </a:ext>
            </a:extLst>
          </p:cNvPr>
          <p:cNvPicPr>
            <a:picLocks noChangeAspect="1"/>
          </p:cNvPicPr>
          <p:nvPr/>
        </p:nvPicPr>
        <p:blipFill>
          <a:blip r:embed="rId2"/>
          <a:stretch>
            <a:fillRect/>
          </a:stretch>
        </p:blipFill>
        <p:spPr>
          <a:xfrm>
            <a:off x="13647" y="220091"/>
            <a:ext cx="7702813" cy="5790897"/>
          </a:xfrm>
          <a:prstGeom prst="rect">
            <a:avLst/>
          </a:prstGeom>
        </p:spPr>
      </p:pic>
      <p:sp>
        <p:nvSpPr>
          <p:cNvPr id="3" name="TextBox 2">
            <a:extLst>
              <a:ext uri="{FF2B5EF4-FFF2-40B4-BE49-F238E27FC236}">
                <a16:creationId xmlns:a16="http://schemas.microsoft.com/office/drawing/2014/main" id="{90E09784-01A6-0A41-A750-BA82C30F7CB0}"/>
              </a:ext>
            </a:extLst>
          </p:cNvPr>
          <p:cNvSpPr txBox="1"/>
          <p:nvPr/>
        </p:nvSpPr>
        <p:spPr>
          <a:xfrm>
            <a:off x="8780060" y="1497420"/>
            <a:ext cx="3398293" cy="369332"/>
          </a:xfrm>
          <a:prstGeom prst="rect">
            <a:avLst/>
          </a:prstGeom>
          <a:noFill/>
        </p:spPr>
        <p:txBody>
          <a:bodyPr wrap="square" rtlCol="0">
            <a:spAutoFit/>
          </a:bodyPr>
          <a:lstStyle/>
          <a:p>
            <a:r>
              <a:rPr lang="en-US" dirty="0">
                <a:solidFill>
                  <a:srgbClr val="FF0000"/>
                </a:solidFill>
              </a:rPr>
              <a:t>Convert Data to numbers</a:t>
            </a:r>
          </a:p>
        </p:txBody>
      </p:sp>
      <p:sp>
        <p:nvSpPr>
          <p:cNvPr id="4" name="Date Placeholder 3">
            <a:extLst>
              <a:ext uri="{FF2B5EF4-FFF2-40B4-BE49-F238E27FC236}">
                <a16:creationId xmlns:a16="http://schemas.microsoft.com/office/drawing/2014/main" id="{2B253204-909B-CD42-A2BC-50BA20660F5A}"/>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EBD4D69C-E263-6544-A7FF-D1A62045849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39646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
        <p:nvSpPr>
          <p:cNvPr id="3" name="Slide Number Placeholder 2">
            <a:extLst>
              <a:ext uri="{FF2B5EF4-FFF2-40B4-BE49-F238E27FC236}">
                <a16:creationId xmlns:a16="http://schemas.microsoft.com/office/drawing/2014/main" id="{230FB63B-3BB8-8B46-A8E2-77223DAF6E3D}"/>
              </a:ext>
            </a:extLst>
          </p:cNvPr>
          <p:cNvSpPr>
            <a:spLocks noGrp="1"/>
          </p:cNvSpPr>
          <p:nvPr>
            <p:ph type="sldNum" sz="quarter" idx="12"/>
          </p:nvPr>
        </p:nvSpPr>
        <p:spPr/>
        <p:txBody>
          <a:bodyPr/>
          <a:lstStyle/>
          <a:p>
            <a:fld id="{D8C2E80E-A818-EA4B-839C-9030708D7285}" type="slidenum">
              <a:rPr lang="en-US" smtClean="0"/>
              <a:t>24</a:t>
            </a:fld>
            <a:endParaRPr lang="en-US" dirty="0"/>
          </a:p>
        </p:txBody>
      </p:sp>
      <p:sp>
        <p:nvSpPr>
          <p:cNvPr id="4" name="Date Placeholder 3">
            <a:extLst>
              <a:ext uri="{FF2B5EF4-FFF2-40B4-BE49-F238E27FC236}">
                <a16:creationId xmlns:a16="http://schemas.microsoft.com/office/drawing/2014/main" id="{FA67DF87-4FED-8641-8306-0FCB4A40ED7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CB38E-BCEC-AF41-96C9-7D2E2DA5A56D}"/>
              </a:ext>
            </a:extLst>
          </p:cNvPr>
          <p:cNvSpPr>
            <a:spLocks noGrp="1"/>
          </p:cNvSpPr>
          <p:nvPr>
            <p:ph type="ftr" sz="quarter" idx="11"/>
          </p:nvPr>
        </p:nvSpPr>
        <p:spPr/>
        <p:txBody>
          <a:bodyPr/>
          <a:lstStyle/>
          <a:p>
            <a:r>
              <a:rPr lang="en-US"/>
              <a:t>Dr. Malak Abdullah</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55637A9-71D1-4642-9B1C-FFF5C3FC81A3}"/>
              </a:ext>
            </a:extLst>
          </p:cNvPr>
          <p:cNvSpPr>
            <a:spLocks noGrp="1" noChangeArrowheads="1"/>
          </p:cNvSpPr>
          <p:nvPr>
            <p:ph type="title"/>
          </p:nvPr>
        </p:nvSpPr>
        <p:spPr>
          <a:xfrm>
            <a:off x="276731" y="0"/>
            <a:ext cx="10116949" cy="1102766"/>
          </a:xfrm>
        </p:spPr>
        <p:txBody>
          <a:bodyPr/>
          <a:lstStyle/>
          <a:p>
            <a:pPr defTabSz="822960">
              <a:defRPr/>
            </a:pPr>
            <a:r>
              <a:rPr lang="en-US" altLang="en-US" sz="4860" dirty="0"/>
              <a:t>Classification definition</a:t>
            </a:r>
          </a:p>
        </p:txBody>
      </p:sp>
      <p:sp>
        <p:nvSpPr>
          <p:cNvPr id="4098" name="Rectangle 3">
            <a:extLst>
              <a:ext uri="{FF2B5EF4-FFF2-40B4-BE49-F238E27FC236}">
                <a16:creationId xmlns:a16="http://schemas.microsoft.com/office/drawing/2014/main" id="{21F91419-6ED3-F94E-BD8D-94F8CCA1308A}"/>
              </a:ext>
            </a:extLst>
          </p:cNvPr>
          <p:cNvSpPr>
            <a:spLocks noGrp="1" noChangeArrowheads="1"/>
          </p:cNvSpPr>
          <p:nvPr>
            <p:ph idx="1"/>
          </p:nvPr>
        </p:nvSpPr>
        <p:spPr bwMode="auto">
          <a:xfrm>
            <a:off x="368490" y="1371601"/>
            <a:ext cx="11409528" cy="5851525"/>
          </a:xfrm>
        </p:spPr>
        <p:txBody>
          <a:bodyPr wrap="square" numCol="1" anchor="t" anchorCtr="0" compatLnSpc="1">
            <a:prstTxWarp prst="textNoShape">
              <a:avLst/>
            </a:prstTxWarp>
          </a:bodyPr>
          <a:lstStyle/>
          <a:p>
            <a:pPr marL="411163" indent="-411163"/>
            <a:r>
              <a:rPr lang="en-US" altLang="en-US" sz="2400" dirty="0"/>
              <a:t>Given a collection of samples (</a:t>
            </a:r>
            <a:r>
              <a:rPr lang="en-US" altLang="en-US" sz="2400" i="1" dirty="0">
                <a:solidFill>
                  <a:srgbClr val="CC0000"/>
                </a:solidFill>
              </a:rPr>
              <a:t>training set</a:t>
            </a:r>
            <a:r>
              <a:rPr lang="en-US" altLang="en-US" sz="2400" dirty="0"/>
              <a:t>)</a:t>
            </a:r>
          </a:p>
          <a:p>
            <a:pPr marL="890588" lvl="1" indent="-342900"/>
            <a:r>
              <a:rPr lang="en-US" altLang="en-US" sz="2000" dirty="0"/>
              <a:t>Each sample contains a set of </a:t>
            </a:r>
            <a:r>
              <a:rPr lang="en-US" altLang="en-US" sz="2000" i="1" dirty="0">
                <a:solidFill>
                  <a:srgbClr val="CC0000"/>
                </a:solidFill>
              </a:rPr>
              <a:t>attributes</a:t>
            </a:r>
            <a:r>
              <a:rPr lang="en-US" altLang="en-US" sz="2000" i="1" dirty="0"/>
              <a:t>.</a:t>
            </a:r>
            <a:endParaRPr lang="en-US" altLang="en-US" sz="2000" dirty="0"/>
          </a:p>
          <a:p>
            <a:pPr marL="890588" lvl="1" indent="-342900"/>
            <a:r>
              <a:rPr lang="en-US" altLang="en-US" sz="2000" dirty="0"/>
              <a:t>Each sample also has a </a:t>
            </a:r>
            <a:r>
              <a:rPr lang="en-US" altLang="en-US" sz="2000" u="sng" dirty="0"/>
              <a:t>discrete</a:t>
            </a:r>
            <a:r>
              <a:rPr lang="en-US" altLang="en-US" sz="2000" dirty="0"/>
              <a:t> </a:t>
            </a:r>
            <a:r>
              <a:rPr lang="en-US" altLang="en-US" sz="2000" i="1" dirty="0">
                <a:solidFill>
                  <a:srgbClr val="CC0000"/>
                </a:solidFill>
              </a:rPr>
              <a:t>class label</a:t>
            </a:r>
          </a:p>
          <a:p>
            <a:pPr marL="890588" lvl="1" indent="-342900"/>
            <a:endParaRPr lang="en-US" altLang="en-US" sz="2000" dirty="0"/>
          </a:p>
          <a:p>
            <a:pPr marL="411163" indent="-411163"/>
            <a:r>
              <a:rPr lang="en-US" altLang="en-US" sz="2400" dirty="0"/>
              <a:t>Learn a </a:t>
            </a:r>
            <a:r>
              <a:rPr lang="en-US" altLang="en-US" sz="2400" i="1" dirty="0">
                <a:solidFill>
                  <a:srgbClr val="CC0000"/>
                </a:solidFill>
              </a:rPr>
              <a:t>model</a:t>
            </a:r>
            <a:r>
              <a:rPr lang="en-US" altLang="en-US" sz="2400" dirty="0"/>
              <a:t>  that predicts class label as a function of the values of the attributes.</a:t>
            </a:r>
          </a:p>
          <a:p>
            <a:pPr marL="411163" indent="-411163"/>
            <a:endParaRPr lang="en-US" altLang="en-US" sz="2400" dirty="0"/>
          </a:p>
          <a:p>
            <a:pPr marL="411163" indent="-411163"/>
            <a:r>
              <a:rPr lang="en-US" altLang="en-US" sz="2400" dirty="0"/>
              <a:t>Goal: model should assign class labels to </a:t>
            </a:r>
            <a:r>
              <a:rPr lang="en-US" altLang="en-US" sz="2400" u="sng" dirty="0"/>
              <a:t>previously unseen</a:t>
            </a:r>
            <a:r>
              <a:rPr lang="en-US" altLang="en-US" sz="2400" dirty="0"/>
              <a:t> samples as accurately as possible.</a:t>
            </a:r>
          </a:p>
          <a:p>
            <a:pPr marL="890588" lvl="1" indent="-342900"/>
            <a:r>
              <a:rPr lang="en-US" altLang="en-US" sz="2000" dirty="0"/>
              <a:t>A </a:t>
            </a:r>
            <a:r>
              <a:rPr lang="en-US" altLang="en-US" sz="2000" i="1" dirty="0">
                <a:solidFill>
                  <a:srgbClr val="CC0000"/>
                </a:solidFill>
              </a:rPr>
              <a:t>test set</a:t>
            </a:r>
            <a:r>
              <a:rPr lang="en-US" altLang="en-US" sz="2000" dirty="0"/>
              <a:t> is used to determine the accuracy of the model. Usually, the given data set is divided into training and test sets, with training set used to build the model and test set used to validate it.</a:t>
            </a:r>
          </a:p>
        </p:txBody>
      </p:sp>
      <p:sp>
        <p:nvSpPr>
          <p:cNvPr id="4" name="Slide Number Placeholder 3">
            <a:extLst>
              <a:ext uri="{FF2B5EF4-FFF2-40B4-BE49-F238E27FC236}">
                <a16:creationId xmlns:a16="http://schemas.microsoft.com/office/drawing/2014/main" id="{AB987AE1-BC08-E449-97D4-D2920FF51747}"/>
              </a:ext>
            </a:extLst>
          </p:cNvPr>
          <p:cNvSpPr>
            <a:spLocks noGrp="1"/>
          </p:cNvSpPr>
          <p:nvPr>
            <p:ph type="sldNum" sz="quarter" idx="12"/>
          </p:nvPr>
        </p:nvSpPr>
        <p:spPr/>
        <p:txBody>
          <a:bodyPr/>
          <a:lstStyle/>
          <a:p>
            <a:pPr>
              <a:defRPr/>
            </a:pPr>
            <a:fld id="{B191CDCB-0F1F-E043-B400-564D50084985}" type="slidenum">
              <a:rPr lang="en-US" smtClean="0"/>
              <a:pPr>
                <a:defRPr/>
              </a:pPr>
              <a:t>25</a:t>
            </a:fld>
            <a:endParaRPr lang="en-US" dirty="0"/>
          </a:p>
        </p:txBody>
      </p:sp>
      <p:sp>
        <p:nvSpPr>
          <p:cNvPr id="2" name="Date Placeholder 1">
            <a:extLst>
              <a:ext uri="{FF2B5EF4-FFF2-40B4-BE49-F238E27FC236}">
                <a16:creationId xmlns:a16="http://schemas.microsoft.com/office/drawing/2014/main" id="{FE0524B1-E8CC-0641-85DF-496589C0FFA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0820D67-A1A0-5D43-9C9C-30941546F4F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976906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A8C244E-467B-094A-8C13-17A1AFACE9B6}"/>
              </a:ext>
            </a:extLst>
          </p:cNvPr>
          <p:cNvSpPr>
            <a:spLocks noGrp="1"/>
          </p:cNvSpPr>
          <p:nvPr>
            <p:ph type="title"/>
          </p:nvPr>
        </p:nvSpPr>
        <p:spPr/>
        <p:txBody>
          <a:bodyPr/>
          <a:lstStyle/>
          <a:p>
            <a:r>
              <a:rPr lang="en-US" altLang="en-US"/>
              <a:t>Many classifiers to choose from</a:t>
            </a:r>
          </a:p>
        </p:txBody>
      </p:sp>
      <p:sp>
        <p:nvSpPr>
          <p:cNvPr id="58371" name="Content Placeholder 2">
            <a:extLst>
              <a:ext uri="{FF2B5EF4-FFF2-40B4-BE49-F238E27FC236}">
                <a16:creationId xmlns:a16="http://schemas.microsoft.com/office/drawing/2014/main" id="{8985CAFE-15FE-9849-B675-38304E76D849}"/>
              </a:ext>
            </a:extLst>
          </p:cNvPr>
          <p:cNvSpPr>
            <a:spLocks noGrp="1"/>
          </p:cNvSpPr>
          <p:nvPr>
            <p:ph idx="1"/>
          </p:nvPr>
        </p:nvSpPr>
        <p:spPr/>
        <p:txBody>
          <a:bodyPr>
            <a:normAutofit/>
          </a:bodyPr>
          <a:lstStyle/>
          <a:p>
            <a:r>
              <a:rPr lang="en-US" altLang="en-US" sz="2800" dirty="0"/>
              <a:t>SVM</a:t>
            </a:r>
          </a:p>
          <a:p>
            <a:r>
              <a:rPr lang="en-US" altLang="en-US" sz="2800" dirty="0"/>
              <a:t>Neural networks</a:t>
            </a:r>
          </a:p>
          <a:p>
            <a:r>
              <a:rPr lang="en-US" altLang="en-US" sz="2800" dirty="0"/>
              <a:t>Naïve Bayes</a:t>
            </a:r>
          </a:p>
          <a:p>
            <a:r>
              <a:rPr lang="en-US" altLang="en-US" sz="2800" dirty="0"/>
              <a:t>Bayesian network</a:t>
            </a:r>
          </a:p>
          <a:p>
            <a:r>
              <a:rPr lang="en-US" altLang="en-US" sz="2800" dirty="0"/>
              <a:t>Decision Tree</a:t>
            </a:r>
          </a:p>
          <a:p>
            <a:r>
              <a:rPr lang="en-US" altLang="en-US" sz="2800" dirty="0"/>
              <a:t>K-nearest neighbor</a:t>
            </a:r>
          </a:p>
          <a:p>
            <a:r>
              <a:rPr lang="en-US" altLang="en-US" sz="2800" dirty="0"/>
              <a:t>Etc.</a:t>
            </a:r>
          </a:p>
          <a:p>
            <a:pPr>
              <a:buFont typeface="Arial" panose="020B0604020202020204" pitchFamily="34" charset="0"/>
              <a:buNone/>
            </a:pPr>
            <a:endParaRPr lang="en-US" altLang="en-US" sz="2800" dirty="0"/>
          </a:p>
          <a:p>
            <a:endParaRPr lang="en-US" altLang="en-US" sz="2800" dirty="0"/>
          </a:p>
          <a:p>
            <a:endParaRPr lang="en-US" altLang="en-US" sz="2800" dirty="0"/>
          </a:p>
          <a:p>
            <a:endParaRPr lang="en-US" altLang="en-US" sz="2800" dirty="0"/>
          </a:p>
        </p:txBody>
      </p:sp>
      <p:sp>
        <p:nvSpPr>
          <p:cNvPr id="4" name="TextBox 3">
            <a:extLst>
              <a:ext uri="{FF2B5EF4-FFF2-40B4-BE49-F238E27FC236}">
                <a16:creationId xmlns:a16="http://schemas.microsoft.com/office/drawing/2014/main" id="{81CBF1B4-AB78-B744-A406-2B321FD52EB7}"/>
              </a:ext>
            </a:extLst>
          </p:cNvPr>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pic>
        <p:nvPicPr>
          <p:cNvPr id="3" name="Picture 2">
            <a:extLst>
              <a:ext uri="{FF2B5EF4-FFF2-40B4-BE49-F238E27FC236}">
                <a16:creationId xmlns:a16="http://schemas.microsoft.com/office/drawing/2014/main" id="{1016A6F6-F3C4-9F48-9F09-FDF5923336C8}"/>
              </a:ext>
            </a:extLst>
          </p:cNvPr>
          <p:cNvPicPr>
            <a:picLocks noChangeAspect="1"/>
          </p:cNvPicPr>
          <p:nvPr/>
        </p:nvPicPr>
        <p:blipFill>
          <a:blip r:embed="rId2"/>
          <a:stretch>
            <a:fillRect/>
          </a:stretch>
        </p:blipFill>
        <p:spPr>
          <a:xfrm>
            <a:off x="4362994" y="2553348"/>
            <a:ext cx="6564811" cy="3618852"/>
          </a:xfrm>
          <a:prstGeom prst="rect">
            <a:avLst/>
          </a:prstGeom>
        </p:spPr>
      </p:pic>
      <p:sp>
        <p:nvSpPr>
          <p:cNvPr id="6" name="Slide Number Placeholder 5">
            <a:extLst>
              <a:ext uri="{FF2B5EF4-FFF2-40B4-BE49-F238E27FC236}">
                <a16:creationId xmlns:a16="http://schemas.microsoft.com/office/drawing/2014/main" id="{88BBAAD6-C77A-2A41-9377-5C80B54E509B}"/>
              </a:ext>
            </a:extLst>
          </p:cNvPr>
          <p:cNvSpPr>
            <a:spLocks noGrp="1"/>
          </p:cNvSpPr>
          <p:nvPr>
            <p:ph type="sldNum" sz="quarter" idx="12"/>
          </p:nvPr>
        </p:nvSpPr>
        <p:spPr/>
        <p:txBody>
          <a:bodyPr/>
          <a:lstStyle/>
          <a:p>
            <a:fld id="{D8C2E80E-A818-EA4B-839C-9030708D7285}" type="slidenum">
              <a:rPr lang="en-US" smtClean="0"/>
              <a:t>26</a:t>
            </a:fld>
            <a:endParaRPr lang="en-US" dirty="0"/>
          </a:p>
        </p:txBody>
      </p:sp>
      <p:sp>
        <p:nvSpPr>
          <p:cNvPr id="2" name="Date Placeholder 1">
            <a:extLst>
              <a:ext uri="{FF2B5EF4-FFF2-40B4-BE49-F238E27FC236}">
                <a16:creationId xmlns:a16="http://schemas.microsoft.com/office/drawing/2014/main" id="{F3643F3A-6FFB-EA46-9DDD-40BD047328C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2928EC4B-09B4-B74B-8456-5B7E8006B82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12801240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795E-5395-104A-A63B-00A2AF24AABB}"/>
              </a:ext>
            </a:extLst>
          </p:cNvPr>
          <p:cNvSpPr>
            <a:spLocks noGrp="1"/>
          </p:cNvSpPr>
          <p:nvPr>
            <p:ph type="title"/>
          </p:nvPr>
        </p:nvSpPr>
        <p:spPr/>
        <p:txBody>
          <a:bodyPr/>
          <a:lstStyle/>
          <a:p>
            <a:r>
              <a:rPr lang="en-US" dirty="0"/>
              <a:t>Classifiers!!</a:t>
            </a:r>
          </a:p>
        </p:txBody>
      </p:sp>
      <p:sp>
        <p:nvSpPr>
          <p:cNvPr id="5" name="Slide Number Placeholder 4">
            <a:extLst>
              <a:ext uri="{FF2B5EF4-FFF2-40B4-BE49-F238E27FC236}">
                <a16:creationId xmlns:a16="http://schemas.microsoft.com/office/drawing/2014/main" id="{2A06766A-388B-3E42-9C38-F81040133324}"/>
              </a:ext>
            </a:extLst>
          </p:cNvPr>
          <p:cNvSpPr>
            <a:spLocks noGrp="1"/>
          </p:cNvSpPr>
          <p:nvPr>
            <p:ph type="sldNum" sz="quarter" idx="12"/>
          </p:nvPr>
        </p:nvSpPr>
        <p:spPr/>
        <p:txBody>
          <a:bodyPr/>
          <a:lstStyle/>
          <a:p>
            <a:fld id="{D8C2E80E-A818-EA4B-839C-9030708D7285}" type="slidenum">
              <a:rPr lang="en-US" smtClean="0"/>
              <a:t>27</a:t>
            </a:fld>
            <a:endParaRPr lang="en-US" dirty="0"/>
          </a:p>
        </p:txBody>
      </p:sp>
      <p:pic>
        <p:nvPicPr>
          <p:cNvPr id="11" name="Content Placeholder 10">
            <a:extLst>
              <a:ext uri="{FF2B5EF4-FFF2-40B4-BE49-F238E27FC236}">
                <a16:creationId xmlns:a16="http://schemas.microsoft.com/office/drawing/2014/main" id="{F6136165-B693-374C-A3E4-E4AED4056DB7}"/>
              </a:ext>
            </a:extLst>
          </p:cNvPr>
          <p:cNvPicPr>
            <a:picLocks noGrp="1" noChangeAspect="1"/>
          </p:cNvPicPr>
          <p:nvPr>
            <p:ph idx="1"/>
          </p:nvPr>
        </p:nvPicPr>
        <p:blipFill>
          <a:blip r:embed="rId2"/>
          <a:stretch>
            <a:fillRect/>
          </a:stretch>
        </p:blipFill>
        <p:spPr>
          <a:xfrm>
            <a:off x="5162645" y="173429"/>
            <a:ext cx="6468523" cy="5951041"/>
          </a:xfrm>
        </p:spPr>
      </p:pic>
      <p:sp>
        <p:nvSpPr>
          <p:cNvPr id="4" name="Date Placeholder 3">
            <a:extLst>
              <a:ext uri="{FF2B5EF4-FFF2-40B4-BE49-F238E27FC236}">
                <a16:creationId xmlns:a16="http://schemas.microsoft.com/office/drawing/2014/main" id="{710E3463-8DEE-2141-BC56-3888652D5BE3}"/>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D00D8F2A-50EE-0E44-9D60-2601BB0AED7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931767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02A6-D26C-404C-BACF-75A65A400485}"/>
              </a:ext>
            </a:extLst>
          </p:cNvPr>
          <p:cNvSpPr>
            <a:spLocks noGrp="1"/>
          </p:cNvSpPr>
          <p:nvPr>
            <p:ph type="title"/>
          </p:nvPr>
        </p:nvSpPr>
        <p:spPr/>
        <p:txBody>
          <a:bodyPr/>
          <a:lstStyle/>
          <a:p>
            <a:endParaRPr lang="en-US"/>
          </a:p>
        </p:txBody>
      </p:sp>
      <p:sp>
        <p:nvSpPr>
          <p:cNvPr id="6" name="Slide Number Placeholder 5">
            <a:extLst>
              <a:ext uri="{FF2B5EF4-FFF2-40B4-BE49-F238E27FC236}">
                <a16:creationId xmlns:a16="http://schemas.microsoft.com/office/drawing/2014/main" id="{FB729505-4D7D-F546-8131-D1B25F8A44F3}"/>
              </a:ext>
            </a:extLst>
          </p:cNvPr>
          <p:cNvSpPr>
            <a:spLocks noGrp="1"/>
          </p:cNvSpPr>
          <p:nvPr>
            <p:ph type="sldNum" sz="quarter" idx="12"/>
          </p:nvPr>
        </p:nvSpPr>
        <p:spPr/>
        <p:txBody>
          <a:bodyPr/>
          <a:lstStyle/>
          <a:p>
            <a:fld id="{D8C2E80E-A818-EA4B-839C-9030708D7285}" type="slidenum">
              <a:rPr lang="en-US" smtClean="0"/>
              <a:t>28</a:t>
            </a:fld>
            <a:endParaRPr lang="en-US" dirty="0"/>
          </a:p>
        </p:txBody>
      </p:sp>
      <p:pic>
        <p:nvPicPr>
          <p:cNvPr id="7" name="Picture 6">
            <a:extLst>
              <a:ext uri="{FF2B5EF4-FFF2-40B4-BE49-F238E27FC236}">
                <a16:creationId xmlns:a16="http://schemas.microsoft.com/office/drawing/2014/main" id="{AD53A723-4E88-0742-8419-D179F7FF82FE}"/>
              </a:ext>
            </a:extLst>
          </p:cNvPr>
          <p:cNvPicPr>
            <a:picLocks noChangeAspect="1"/>
          </p:cNvPicPr>
          <p:nvPr/>
        </p:nvPicPr>
        <p:blipFill rotWithShape="1">
          <a:blip r:embed="rId2"/>
          <a:srcRect b="47146"/>
          <a:stretch/>
        </p:blipFill>
        <p:spPr>
          <a:xfrm>
            <a:off x="0" y="300038"/>
            <a:ext cx="10712745" cy="3737229"/>
          </a:xfrm>
          <a:prstGeom prst="rect">
            <a:avLst/>
          </a:prstGeom>
        </p:spPr>
      </p:pic>
      <p:pic>
        <p:nvPicPr>
          <p:cNvPr id="8" name="Content Placeholder 7">
            <a:extLst>
              <a:ext uri="{FF2B5EF4-FFF2-40B4-BE49-F238E27FC236}">
                <a16:creationId xmlns:a16="http://schemas.microsoft.com/office/drawing/2014/main" id="{CDEC1884-4451-6A42-9572-C6A02E72C2D0}"/>
              </a:ext>
            </a:extLst>
          </p:cNvPr>
          <p:cNvPicPr>
            <a:picLocks noGrp="1" noChangeAspect="1"/>
          </p:cNvPicPr>
          <p:nvPr>
            <p:ph idx="1"/>
          </p:nvPr>
        </p:nvPicPr>
        <p:blipFill rotWithShape="1">
          <a:blip r:embed="rId2"/>
          <a:srcRect l="70467" t="67603" r="514" b="-371"/>
          <a:stretch/>
        </p:blipFill>
        <p:spPr>
          <a:xfrm>
            <a:off x="8381575" y="3429000"/>
            <a:ext cx="3569633" cy="2660510"/>
          </a:xfrm>
          <a:prstGeom prst="rect">
            <a:avLst/>
          </a:prstGeom>
        </p:spPr>
      </p:pic>
      <p:sp>
        <p:nvSpPr>
          <p:cNvPr id="3" name="Date Placeholder 2">
            <a:extLst>
              <a:ext uri="{FF2B5EF4-FFF2-40B4-BE49-F238E27FC236}">
                <a16:creationId xmlns:a16="http://schemas.microsoft.com/office/drawing/2014/main" id="{569B387B-21BB-4A42-A947-21464D74483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54E47D00-2836-574E-9BE3-C71FCB673FB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01932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A6852274-65F8-7D4E-8723-86A83AF00A87}"/>
              </a:ext>
            </a:extLst>
          </p:cNvPr>
          <p:cNvSpPr>
            <a:spLocks noGrp="1" noChangeArrowheads="1"/>
          </p:cNvSpPr>
          <p:nvPr>
            <p:ph type="title"/>
          </p:nvPr>
        </p:nvSpPr>
        <p:spPr>
          <a:xfrm>
            <a:off x="838200" y="-228980"/>
            <a:ext cx="9052560" cy="1609344"/>
          </a:xfrm>
        </p:spPr>
        <p:txBody>
          <a:bodyPr/>
          <a:lstStyle/>
          <a:p>
            <a:pPr defTabSz="822960">
              <a:defRPr/>
            </a:pPr>
            <a:r>
              <a:rPr lang="en-US" altLang="en-US" sz="4860" dirty="0"/>
              <a:t>Examples of classification tasks</a:t>
            </a:r>
          </a:p>
        </p:txBody>
      </p:sp>
      <p:sp>
        <p:nvSpPr>
          <p:cNvPr id="9218" name="Rectangle 3">
            <a:extLst>
              <a:ext uri="{FF2B5EF4-FFF2-40B4-BE49-F238E27FC236}">
                <a16:creationId xmlns:a16="http://schemas.microsoft.com/office/drawing/2014/main" id="{BEC0E9FE-DE01-3A4C-A8D6-60912DC14822}"/>
              </a:ext>
            </a:extLst>
          </p:cNvPr>
          <p:cNvSpPr>
            <a:spLocks noGrp="1" noChangeArrowheads="1"/>
          </p:cNvSpPr>
          <p:nvPr>
            <p:ph idx="1"/>
          </p:nvPr>
        </p:nvSpPr>
        <p:spPr>
          <a:xfrm>
            <a:off x="759090" y="972458"/>
            <a:ext cx="10823310" cy="5326062"/>
          </a:xfrm>
        </p:spPr>
        <p:txBody>
          <a:bodyPr>
            <a:normAutofit/>
          </a:bodyPr>
          <a:lstStyle/>
          <a:p>
            <a:pPr marL="164592" indent="-164592" defTabSz="822960">
              <a:spcBef>
                <a:spcPts val="1080"/>
              </a:spcBef>
              <a:defRPr/>
            </a:pPr>
            <a:r>
              <a:rPr lang="en-US" altLang="en-US" sz="1600" dirty="0"/>
              <a:t>Two classes</a:t>
            </a:r>
          </a:p>
          <a:p>
            <a:pPr marL="411480" lvl="1" indent="-164592" defTabSz="822960">
              <a:spcBef>
                <a:spcPts val="360"/>
              </a:spcBef>
              <a:spcAft>
                <a:spcPts val="180"/>
              </a:spcAft>
              <a:defRPr/>
            </a:pPr>
            <a:r>
              <a:rPr lang="en-US" altLang="en-US" dirty="0"/>
              <a:t>Predicting tumor cells as benign or malignant</a:t>
            </a:r>
          </a:p>
          <a:p>
            <a:pPr marL="411480" lvl="1" indent="-164592" defTabSz="822960">
              <a:spcBef>
                <a:spcPts val="360"/>
              </a:spcBef>
              <a:spcAft>
                <a:spcPts val="180"/>
              </a:spcAft>
              <a:defRPr/>
            </a:pPr>
            <a:r>
              <a:rPr lang="en-US" altLang="en-US" dirty="0"/>
              <a:t>Classifying credit card transactions as legitimate or fraudulent</a:t>
            </a:r>
          </a:p>
          <a:p>
            <a:pPr marL="1152144" lvl="4" indent="-164592" defTabSz="822960">
              <a:spcBef>
                <a:spcPts val="360"/>
              </a:spcBef>
              <a:spcAft>
                <a:spcPts val="180"/>
              </a:spcAft>
              <a:defRPr/>
            </a:pPr>
            <a:endParaRPr lang="en-US" altLang="en-US" dirty="0">
              <a:latin typeface="Times New Roman" panose="02020603050405020304" pitchFamily="18" charset="0"/>
            </a:endParaRPr>
          </a:p>
          <a:p>
            <a:pPr marL="164592" indent="-164592" defTabSz="822960">
              <a:spcBef>
                <a:spcPts val="1080"/>
              </a:spcBef>
              <a:defRPr/>
            </a:pPr>
            <a:r>
              <a:rPr lang="en-US" altLang="en-US" sz="1600" dirty="0"/>
              <a:t>Multiple classes</a:t>
            </a:r>
          </a:p>
          <a:p>
            <a:pPr marL="411480" lvl="1" indent="-164592" defTabSz="822960">
              <a:spcBef>
                <a:spcPts val="360"/>
              </a:spcBef>
              <a:spcAft>
                <a:spcPts val="180"/>
              </a:spcAft>
              <a:defRPr/>
            </a:pPr>
            <a:r>
              <a:rPr lang="en-US" altLang="en-US" dirty="0"/>
              <a:t>Categorizing news stories as finance, </a:t>
            </a:r>
            <a:r>
              <a:rPr lang="ar-SA" altLang="en-US" dirty="0"/>
              <a:t> </a:t>
            </a:r>
            <a:r>
              <a:rPr lang="en-US" altLang="en-US" dirty="0"/>
              <a:t>weather, entertainment, sports, </a:t>
            </a:r>
            <a:r>
              <a:rPr lang="en-US" altLang="en-US" dirty="0" err="1"/>
              <a:t>etc</a:t>
            </a:r>
            <a:endParaRPr lang="ar-SA" altLang="en-US" dirty="0"/>
          </a:p>
          <a:p>
            <a:pPr marL="411480" lvl="1" indent="-164592" defTabSz="822960">
              <a:spcBef>
                <a:spcPts val="360"/>
              </a:spcBef>
              <a:spcAft>
                <a:spcPts val="180"/>
              </a:spcAft>
              <a:defRPr/>
            </a:pPr>
            <a:endParaRPr lang="ar-SA" altLang="en-US" dirty="0"/>
          </a:p>
          <a:p>
            <a:pPr marL="164592" indent="-164592" defTabSz="822960">
              <a:spcBef>
                <a:spcPts val="1080"/>
              </a:spcBef>
              <a:defRPr/>
            </a:pPr>
            <a:r>
              <a:rPr lang="en-US" altLang="en-US" sz="1600" dirty="0"/>
              <a:t>Multilabel classification</a:t>
            </a:r>
          </a:p>
          <a:p>
            <a:pPr marL="411480" lvl="1" indent="-164592" defTabSz="822960">
              <a:spcBef>
                <a:spcPts val="360"/>
              </a:spcBef>
              <a:spcAft>
                <a:spcPts val="180"/>
              </a:spcAft>
              <a:defRPr/>
            </a:pPr>
            <a:r>
              <a:rPr lang="en-US" dirty="0"/>
              <a:t>Consider a face-recognition classifier: recognizes several people on the same picture </a:t>
            </a:r>
          </a:p>
          <a:p>
            <a:pPr marL="411480" lvl="1" indent="-164592" defTabSz="822960">
              <a:spcBef>
                <a:spcPts val="360"/>
              </a:spcBef>
              <a:spcAft>
                <a:spcPts val="180"/>
              </a:spcAft>
              <a:defRPr/>
            </a:pPr>
            <a:r>
              <a:rPr lang="en-US" dirty="0"/>
              <a:t>Say the classifier has been trained to recognize three faces, Alice, Bob, and Charlie; then when it is shown a picture of Alice and Charlie, it should output [1, 0, 1] </a:t>
            </a:r>
          </a:p>
          <a:p>
            <a:pPr marL="411480" lvl="1" indent="-164592" defTabSz="822960">
              <a:spcBef>
                <a:spcPts val="360"/>
              </a:spcBef>
              <a:spcAft>
                <a:spcPts val="180"/>
              </a:spcAft>
              <a:defRPr/>
            </a:pPr>
            <a:r>
              <a:rPr lang="en-US" dirty="0"/>
              <a:t>Such a classification system that outputs multiple binary labels is called a multilabel classification system.</a:t>
            </a:r>
          </a:p>
        </p:txBody>
      </p:sp>
      <p:grpSp>
        <p:nvGrpSpPr>
          <p:cNvPr id="8195" name="Group 4">
            <a:extLst>
              <a:ext uri="{FF2B5EF4-FFF2-40B4-BE49-F238E27FC236}">
                <a16:creationId xmlns:a16="http://schemas.microsoft.com/office/drawing/2014/main" id="{970333A9-306C-BC4B-A65C-58C05B0916F2}"/>
              </a:ext>
            </a:extLst>
          </p:cNvPr>
          <p:cNvGrpSpPr>
            <a:grpSpLocks/>
          </p:cNvGrpSpPr>
          <p:nvPr/>
        </p:nvGrpSpPr>
        <p:grpSpPr bwMode="auto">
          <a:xfrm>
            <a:off x="8863013" y="908050"/>
            <a:ext cx="2468562" cy="1701800"/>
            <a:chOff x="3360" y="768"/>
            <a:chExt cx="1296" cy="893"/>
          </a:xfrm>
        </p:grpSpPr>
        <p:pic>
          <p:nvPicPr>
            <p:cNvPr id="8197" name="Picture 5" descr="story-3dimensional-2">
              <a:extLst>
                <a:ext uri="{FF2B5EF4-FFF2-40B4-BE49-F238E27FC236}">
                  <a16:creationId xmlns:a16="http://schemas.microsoft.com/office/drawing/2014/main" id="{ABA5F3EE-357B-9E4B-BF9A-30B23A8F7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8" name="Object 6">
              <a:extLst>
                <a:ext uri="{FF2B5EF4-FFF2-40B4-BE49-F238E27FC236}">
                  <a16:creationId xmlns:a16="http://schemas.microsoft.com/office/drawing/2014/main" id="{6DC16C5A-6CA0-4E4A-8840-EE7FA6A7BB21}"/>
                </a:ext>
              </a:extLst>
            </p:cNvPr>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spid="_x0000_s29701" name="VISIO" r:id="rId5" imgW="3708400" imgH="3695700" progId="Visio.Drawing.6">
                    <p:embed/>
                  </p:oleObj>
                </mc:Choice>
                <mc:Fallback>
                  <p:oleObj name="VISIO" r:id="rId5" imgW="3708400" imgH="3695700" progId="Visio.Drawing.6">
                    <p:embed/>
                    <p:pic>
                      <p:nvPicPr>
                        <p:cNvPr id="8198" name="Object 6">
                          <a:extLst>
                            <a:ext uri="{FF2B5EF4-FFF2-40B4-BE49-F238E27FC236}">
                              <a16:creationId xmlns:a16="http://schemas.microsoft.com/office/drawing/2014/main" id="{6DC16C5A-6CA0-4E4A-8840-EE7FA6A7B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7">
              <a:extLst>
                <a:ext uri="{FF2B5EF4-FFF2-40B4-BE49-F238E27FC236}">
                  <a16:creationId xmlns:a16="http://schemas.microsoft.com/office/drawing/2014/main" id="{3E6DF336-F884-F146-A3BB-A80A84EAF8F3}"/>
                </a:ext>
              </a:extLst>
            </p:cNvPr>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spid="_x0000_s29702" name="VISIO" r:id="rId7" imgW="4838700" imgH="3975100" progId="Visio.Drawing.6">
                    <p:embed/>
                  </p:oleObj>
                </mc:Choice>
                <mc:Fallback>
                  <p:oleObj name="VISIO" r:id="rId7" imgW="4838700" imgH="3975100" progId="Visio.Drawing.6">
                    <p:embed/>
                    <p:pic>
                      <p:nvPicPr>
                        <p:cNvPr id="8199" name="Object 7">
                          <a:extLst>
                            <a:ext uri="{FF2B5EF4-FFF2-40B4-BE49-F238E27FC236}">
                              <a16:creationId xmlns:a16="http://schemas.microsoft.com/office/drawing/2014/main" id="{3E6DF336-F884-F146-A3BB-A80A84EAF8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6" name="Picture 5">
            <a:extLst>
              <a:ext uri="{FF2B5EF4-FFF2-40B4-BE49-F238E27FC236}">
                <a16:creationId xmlns:a16="http://schemas.microsoft.com/office/drawing/2014/main" id="{36984CD0-1B93-D444-8B2C-4B4EE32034B2}"/>
              </a:ext>
            </a:extLst>
          </p:cNvPr>
          <p:cNvPicPr>
            <a:picLocks noChangeAspect="1"/>
          </p:cNvPicPr>
          <p:nvPr/>
        </p:nvPicPr>
        <p:blipFill rotWithShape="1">
          <a:blip r:embed="rId9">
            <a:extLst>
              <a:ext uri="{28A0092B-C50C-407E-A947-70E740481C1C}">
                <a14:useLocalDpi xmlns:a14="http://schemas.microsoft.com/office/drawing/2010/main" val="0"/>
              </a:ext>
            </a:extLst>
          </a:blip>
          <a:srcRect t="10946"/>
          <a:stretch/>
        </p:blipFill>
        <p:spPr>
          <a:xfrm>
            <a:off x="6106887" y="4563226"/>
            <a:ext cx="4551363" cy="2294774"/>
          </a:xfrm>
          <a:prstGeom prst="rect">
            <a:avLst/>
          </a:prstGeom>
        </p:spPr>
      </p:pic>
      <p:pic>
        <p:nvPicPr>
          <p:cNvPr id="8" name="Picture 7">
            <a:extLst>
              <a:ext uri="{FF2B5EF4-FFF2-40B4-BE49-F238E27FC236}">
                <a16:creationId xmlns:a16="http://schemas.microsoft.com/office/drawing/2014/main" id="{3063BE23-5E18-E542-8C2E-A4EBD1C20B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1" y="4716330"/>
            <a:ext cx="4811713" cy="2141670"/>
          </a:xfrm>
          <a:prstGeom prst="rect">
            <a:avLst/>
          </a:prstGeom>
        </p:spPr>
      </p:pic>
      <p:sp>
        <p:nvSpPr>
          <p:cNvPr id="3" name="Slide Number Placeholder 2">
            <a:extLst>
              <a:ext uri="{FF2B5EF4-FFF2-40B4-BE49-F238E27FC236}">
                <a16:creationId xmlns:a16="http://schemas.microsoft.com/office/drawing/2014/main" id="{FCDEEBAA-9E11-8B4B-AD51-EC47CF0FD4E4}"/>
              </a:ext>
            </a:extLst>
          </p:cNvPr>
          <p:cNvSpPr>
            <a:spLocks noGrp="1"/>
          </p:cNvSpPr>
          <p:nvPr>
            <p:ph type="sldNum" sz="quarter" idx="12"/>
          </p:nvPr>
        </p:nvSpPr>
        <p:spPr/>
        <p:txBody>
          <a:bodyPr/>
          <a:lstStyle/>
          <a:p>
            <a:fld id="{D8C2E80E-A818-EA4B-839C-9030708D7285}" type="slidenum">
              <a:rPr lang="en-US" smtClean="0"/>
              <a:t>29</a:t>
            </a:fld>
            <a:endParaRPr lang="en-US" dirty="0"/>
          </a:p>
        </p:txBody>
      </p:sp>
      <p:sp>
        <p:nvSpPr>
          <p:cNvPr id="4" name="Date Placeholder 3">
            <a:extLst>
              <a:ext uri="{FF2B5EF4-FFF2-40B4-BE49-F238E27FC236}">
                <a16:creationId xmlns:a16="http://schemas.microsoft.com/office/drawing/2014/main" id="{71C8BFB9-AD20-6142-8C92-66AD472D3D1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7598DCB-9B62-F240-B7ED-3D990FDBDCDF}"/>
              </a:ext>
            </a:extLst>
          </p:cNvPr>
          <p:cNvSpPr>
            <a:spLocks noGrp="1"/>
          </p:cNvSpPr>
          <p:nvPr>
            <p:ph type="ftr" sz="quarter" idx="11"/>
          </p:nvPr>
        </p:nvSpPr>
        <p:spPr/>
        <p:txBody>
          <a:bodyPr/>
          <a:lstStyle/>
          <a:p>
            <a:r>
              <a:rPr lang="en-US"/>
              <a:t>Dr. Malak Abdullah</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457A-03F6-EF49-9C5B-16E6C8BD62BE}"/>
              </a:ext>
            </a:extLst>
          </p:cNvPr>
          <p:cNvSpPr>
            <a:spLocks noGrp="1"/>
          </p:cNvSpPr>
          <p:nvPr>
            <p:ph type="title"/>
          </p:nvPr>
        </p:nvSpPr>
        <p:spPr/>
        <p:txBody>
          <a:bodyPr/>
          <a:lstStyle/>
          <a:p>
            <a:r>
              <a:rPr lang="en-US" altLang="en-US" dirty="0"/>
              <a:t>What is Learning?</a:t>
            </a:r>
            <a:endParaRPr lang="en-US" dirty="0"/>
          </a:p>
        </p:txBody>
      </p:sp>
      <p:sp>
        <p:nvSpPr>
          <p:cNvPr id="3" name="Content Placeholder 2">
            <a:extLst>
              <a:ext uri="{FF2B5EF4-FFF2-40B4-BE49-F238E27FC236}">
                <a16:creationId xmlns:a16="http://schemas.microsoft.com/office/drawing/2014/main" id="{157A272E-1C3A-E34B-9B93-6186C380CC9E}"/>
              </a:ext>
            </a:extLst>
          </p:cNvPr>
          <p:cNvSpPr>
            <a:spLocks noGrp="1"/>
          </p:cNvSpPr>
          <p:nvPr>
            <p:ph idx="1"/>
          </p:nvPr>
        </p:nvSpPr>
        <p:spPr>
          <a:xfrm>
            <a:off x="314325" y="1743075"/>
            <a:ext cx="11387137" cy="4429125"/>
          </a:xfrm>
        </p:spPr>
        <p:txBody>
          <a:bodyPr/>
          <a:lstStyle/>
          <a:p>
            <a:r>
              <a:rPr lang="en-US" altLang="en-US" i="1" dirty="0"/>
              <a:t>“Learning denotes changes in a system that ... enable a system to do the same task … more efficiently the </a:t>
            </a:r>
            <a:r>
              <a:rPr lang="en-US" altLang="en-US" i="1" dirty="0">
                <a:solidFill>
                  <a:srgbClr val="FF0000"/>
                </a:solidFill>
              </a:rPr>
              <a:t>next time</a:t>
            </a:r>
            <a:r>
              <a:rPr lang="en-US" altLang="en-US" i="1" dirty="0"/>
              <a:t>.”  - </a:t>
            </a:r>
            <a:r>
              <a:rPr lang="en-US" altLang="en-US" dirty="0"/>
              <a:t>Herbert Simon</a:t>
            </a:r>
            <a:r>
              <a:rPr lang="en-US" altLang="en-US" i="1" dirty="0"/>
              <a:t> </a:t>
            </a:r>
          </a:p>
          <a:p>
            <a:r>
              <a:rPr lang="en-US" altLang="en-US" i="1" dirty="0"/>
              <a:t>“Learning is constructing or modifying representations of what is being </a:t>
            </a:r>
            <a:r>
              <a:rPr lang="en-US" altLang="en-US" i="1" dirty="0">
                <a:solidFill>
                  <a:srgbClr val="FF0000"/>
                </a:solidFill>
              </a:rPr>
              <a:t>experienced</a:t>
            </a:r>
            <a:r>
              <a:rPr lang="en-US" altLang="en-US" i="1" dirty="0"/>
              <a:t>.” - </a:t>
            </a:r>
            <a:r>
              <a:rPr lang="en-US" altLang="en-US" dirty="0" err="1"/>
              <a:t>Ryszard</a:t>
            </a:r>
            <a:r>
              <a:rPr lang="en-US" altLang="en-US" dirty="0"/>
              <a:t> Michalski</a:t>
            </a:r>
            <a:r>
              <a:rPr lang="en-US" altLang="en-US" i="1" dirty="0"/>
              <a:t> </a:t>
            </a:r>
          </a:p>
          <a:p>
            <a:r>
              <a:rPr lang="en-US" altLang="en-US" i="1" dirty="0"/>
              <a:t>“Learning is making useful changes in our minds.” - </a:t>
            </a:r>
            <a:r>
              <a:rPr lang="en-US" altLang="en-US" dirty="0"/>
              <a:t>Marvin Minsky</a:t>
            </a:r>
            <a:r>
              <a:rPr lang="en-US" altLang="en-US" i="1" dirty="0"/>
              <a:t> </a:t>
            </a:r>
          </a:p>
          <a:p>
            <a:endParaRPr lang="en-US" dirty="0"/>
          </a:p>
          <a:p>
            <a:r>
              <a:rPr lang="en-US" b="1" i="1" dirty="0">
                <a:solidFill>
                  <a:srgbClr val="FF0000"/>
                </a:solidFill>
              </a:rPr>
              <a:t>Learning</a:t>
            </a:r>
            <a:r>
              <a:rPr lang="en-US" dirty="0"/>
              <a:t>: a process for improving the performance of an agent </a:t>
            </a:r>
            <a:r>
              <a:rPr lang="en-US" dirty="0">
                <a:solidFill>
                  <a:srgbClr val="FF0000"/>
                </a:solidFill>
              </a:rPr>
              <a:t>through experience</a:t>
            </a:r>
          </a:p>
          <a:p>
            <a:endParaRPr lang="en-US" dirty="0"/>
          </a:p>
        </p:txBody>
      </p:sp>
      <p:sp>
        <p:nvSpPr>
          <p:cNvPr id="5" name="Slide Number Placeholder 4">
            <a:extLst>
              <a:ext uri="{FF2B5EF4-FFF2-40B4-BE49-F238E27FC236}">
                <a16:creationId xmlns:a16="http://schemas.microsoft.com/office/drawing/2014/main" id="{C9D48D9E-C952-5C49-AF89-C9F677DE79BD}"/>
              </a:ext>
            </a:extLst>
          </p:cNvPr>
          <p:cNvSpPr>
            <a:spLocks noGrp="1"/>
          </p:cNvSpPr>
          <p:nvPr>
            <p:ph type="sldNum" sz="quarter" idx="12"/>
          </p:nvPr>
        </p:nvSpPr>
        <p:spPr/>
        <p:txBody>
          <a:bodyPr/>
          <a:lstStyle/>
          <a:p>
            <a:fld id="{D8C2E80E-A818-EA4B-839C-9030708D7285}" type="slidenum">
              <a:rPr lang="en-US" smtClean="0"/>
              <a:t>3</a:t>
            </a:fld>
            <a:endParaRPr lang="en-US" dirty="0"/>
          </a:p>
        </p:txBody>
      </p:sp>
      <p:sp>
        <p:nvSpPr>
          <p:cNvPr id="4" name="Date Placeholder 3">
            <a:extLst>
              <a:ext uri="{FF2B5EF4-FFF2-40B4-BE49-F238E27FC236}">
                <a16:creationId xmlns:a16="http://schemas.microsoft.com/office/drawing/2014/main" id="{486D46F4-DA38-4D47-9C8D-33A58C9E9B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E3E158A-BB5E-D54F-A981-FC5CE9E6C9A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885016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33AAC18-92B0-1848-B113-26ED128BC8E9}"/>
              </a:ext>
            </a:extLst>
          </p:cNvPr>
          <p:cNvSpPr>
            <a:spLocks noGrp="1" noChangeArrowheads="1"/>
          </p:cNvSpPr>
          <p:nvPr>
            <p:ph type="title"/>
          </p:nvPr>
        </p:nvSpPr>
        <p:spPr>
          <a:xfrm>
            <a:off x="1219200" y="-228600"/>
            <a:ext cx="9052560" cy="1609344"/>
          </a:xfrm>
        </p:spPr>
        <p:txBody>
          <a:bodyPr/>
          <a:lstStyle/>
          <a:p>
            <a:pPr defTabSz="822960">
              <a:defRPr/>
            </a:pPr>
            <a:r>
              <a:rPr lang="en-US" altLang="en-US" sz="4860" dirty="0"/>
              <a:t>Stages in a classification task</a:t>
            </a:r>
          </a:p>
        </p:txBody>
      </p:sp>
      <p:graphicFrame>
        <p:nvGraphicFramePr>
          <p:cNvPr id="6146" name="Object 26">
            <a:extLst>
              <a:ext uri="{FF2B5EF4-FFF2-40B4-BE49-F238E27FC236}">
                <a16:creationId xmlns:a16="http://schemas.microsoft.com/office/drawing/2014/main" id="{3CFD46CE-25C7-DE49-8620-DC687EDB7843}"/>
              </a:ext>
            </a:extLst>
          </p:cNvPr>
          <p:cNvGraphicFramePr>
            <a:graphicFrameLocks noGrp="1" noChangeAspect="1"/>
          </p:cNvGraphicFramePr>
          <p:nvPr>
            <p:ph idx="1"/>
          </p:nvPr>
        </p:nvGraphicFramePr>
        <p:xfrm>
          <a:off x="2286000" y="1304926"/>
          <a:ext cx="6529388" cy="4867275"/>
        </p:xfrm>
        <a:graphic>
          <a:graphicData uri="http://schemas.openxmlformats.org/presentationml/2006/ole">
            <mc:AlternateContent xmlns:mc="http://schemas.openxmlformats.org/markup-compatibility/2006">
              <mc:Choice xmlns:v="urn:schemas-microsoft-com:vml" Requires="v">
                <p:oleObj spid="_x0000_s1038" name="Visio" r:id="rId4" imgW="8432800" imgH="6286500" progId="Visio.Drawing.6">
                  <p:embed/>
                </p:oleObj>
              </mc:Choice>
              <mc:Fallback>
                <p:oleObj name="Visio" r:id="rId4" imgW="8432800" imgH="6286500" progId="Visio.Drawing.6">
                  <p:embed/>
                  <p:pic>
                    <p:nvPicPr>
                      <p:cNvPr id="6146" name="Object 26">
                        <a:extLst>
                          <a:ext uri="{FF2B5EF4-FFF2-40B4-BE49-F238E27FC236}">
                            <a16:creationId xmlns:a16="http://schemas.microsoft.com/office/drawing/2014/main" id="{3CFD46CE-25C7-DE49-8620-DC687EDB7843}"/>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304926"/>
                        <a:ext cx="652938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a:extLst>
              <a:ext uri="{FF2B5EF4-FFF2-40B4-BE49-F238E27FC236}">
                <a16:creationId xmlns:a16="http://schemas.microsoft.com/office/drawing/2014/main" id="{D84F1BBE-2D83-624D-8E4D-D54B52F6B920}"/>
              </a:ext>
            </a:extLst>
          </p:cNvPr>
          <p:cNvSpPr>
            <a:spLocks noGrp="1"/>
          </p:cNvSpPr>
          <p:nvPr>
            <p:ph type="sldNum" sz="quarter" idx="12"/>
          </p:nvPr>
        </p:nvSpPr>
        <p:spPr/>
        <p:txBody>
          <a:bodyPr/>
          <a:lstStyle/>
          <a:p>
            <a:pPr>
              <a:defRPr/>
            </a:pPr>
            <a:fld id="{B191CDCB-0F1F-E043-B400-564D50084985}" type="slidenum">
              <a:rPr lang="en-US" smtClean="0"/>
              <a:pPr>
                <a:defRPr/>
              </a:pPr>
              <a:t>30</a:t>
            </a:fld>
            <a:endParaRPr lang="en-US" dirty="0"/>
          </a:p>
        </p:txBody>
      </p:sp>
      <p:sp>
        <p:nvSpPr>
          <p:cNvPr id="2" name="Date Placeholder 1">
            <a:extLst>
              <a:ext uri="{FF2B5EF4-FFF2-40B4-BE49-F238E27FC236}">
                <a16:creationId xmlns:a16="http://schemas.microsoft.com/office/drawing/2014/main" id="{9ACB5EBD-4B5A-524B-A810-D604BFB4B13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159A010-094E-3949-810D-DF295F5E883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33839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C254-B3A2-1343-825C-BC12FBE4BC29}"/>
              </a:ext>
            </a:extLst>
          </p:cNvPr>
          <p:cNvSpPr>
            <a:spLocks noGrp="1"/>
          </p:cNvSpPr>
          <p:nvPr>
            <p:ph type="title"/>
          </p:nvPr>
        </p:nvSpPr>
        <p:spPr/>
        <p:txBody>
          <a:bodyPr/>
          <a:lstStyle/>
          <a:p>
            <a:r>
              <a:rPr lang="en-US" b="1" dirty="0"/>
              <a:t>Example</a:t>
            </a:r>
            <a:r>
              <a:rPr lang="en-US" dirty="0"/>
              <a:t> </a:t>
            </a:r>
            <a:r>
              <a:rPr lang="en-US" b="1" dirty="0"/>
              <a:t>from</a:t>
            </a:r>
            <a:r>
              <a:rPr lang="en-US" dirty="0"/>
              <a:t> </a:t>
            </a:r>
            <a:r>
              <a:rPr lang="en-US" b="1" dirty="0"/>
              <a:t>the</a:t>
            </a:r>
            <a:r>
              <a:rPr lang="en-US" dirty="0"/>
              <a:t> </a:t>
            </a:r>
            <a:r>
              <a:rPr lang="en-US" b="1" dirty="0"/>
              <a:t>life</a:t>
            </a:r>
          </a:p>
        </p:txBody>
      </p:sp>
      <p:sp>
        <p:nvSpPr>
          <p:cNvPr id="3" name="Content Placeholder 2">
            <a:extLst>
              <a:ext uri="{FF2B5EF4-FFF2-40B4-BE49-F238E27FC236}">
                <a16:creationId xmlns:a16="http://schemas.microsoft.com/office/drawing/2014/main" id="{7ED5944D-02F3-AD49-8B3A-402DD810285E}"/>
              </a:ext>
            </a:extLst>
          </p:cNvPr>
          <p:cNvSpPr>
            <a:spLocks noGrp="1"/>
          </p:cNvSpPr>
          <p:nvPr>
            <p:ph idx="1"/>
          </p:nvPr>
        </p:nvSpPr>
        <p:spPr>
          <a:xfrm>
            <a:off x="201783" y="1420836"/>
            <a:ext cx="11036193" cy="4851947"/>
          </a:xfrm>
        </p:spPr>
        <p:txBody>
          <a:bodyPr>
            <a:normAutofit/>
          </a:bodyPr>
          <a:lstStyle/>
          <a:p>
            <a:r>
              <a:rPr lang="en-US" dirty="0"/>
              <a:t>Consider a scenario where a person asks you to lend them your car for a day, and you have to make a decision whether or not to lend them the car. There are several factors that help determine your decision, some of which have been listed below:</a:t>
            </a:r>
          </a:p>
          <a:p>
            <a:endParaRPr lang="en-US" dirty="0"/>
          </a:p>
        </p:txBody>
      </p:sp>
      <p:sp>
        <p:nvSpPr>
          <p:cNvPr id="5" name="Slide Number Placeholder 4">
            <a:extLst>
              <a:ext uri="{FF2B5EF4-FFF2-40B4-BE49-F238E27FC236}">
                <a16:creationId xmlns:a16="http://schemas.microsoft.com/office/drawing/2014/main" id="{6D7AA6B9-E897-4141-BB64-844F1F3028AA}"/>
              </a:ext>
            </a:extLst>
          </p:cNvPr>
          <p:cNvSpPr>
            <a:spLocks noGrp="1"/>
          </p:cNvSpPr>
          <p:nvPr>
            <p:ph type="sldNum" sz="quarter" idx="12"/>
          </p:nvPr>
        </p:nvSpPr>
        <p:spPr/>
        <p:txBody>
          <a:bodyPr/>
          <a:lstStyle/>
          <a:p>
            <a:fld id="{D8C2E80E-A818-EA4B-839C-9030708D7285}" type="slidenum">
              <a:rPr lang="en-US" smtClean="0"/>
              <a:t>31</a:t>
            </a:fld>
            <a:endParaRPr lang="en-US" dirty="0"/>
          </a:p>
        </p:txBody>
      </p:sp>
      <p:pic>
        <p:nvPicPr>
          <p:cNvPr id="6" name="Picture 5">
            <a:extLst>
              <a:ext uri="{FF2B5EF4-FFF2-40B4-BE49-F238E27FC236}">
                <a16:creationId xmlns:a16="http://schemas.microsoft.com/office/drawing/2014/main" id="{D3AE84C7-B952-4C40-905C-654B682A845C}"/>
              </a:ext>
            </a:extLst>
          </p:cNvPr>
          <p:cNvPicPr>
            <a:picLocks noChangeAspect="1"/>
          </p:cNvPicPr>
          <p:nvPr/>
        </p:nvPicPr>
        <p:blipFill>
          <a:blip r:embed="rId2"/>
          <a:stretch>
            <a:fillRect/>
          </a:stretch>
        </p:blipFill>
        <p:spPr>
          <a:xfrm>
            <a:off x="6082009" y="2356051"/>
            <a:ext cx="5756274" cy="3819667"/>
          </a:xfrm>
          <a:prstGeom prst="rect">
            <a:avLst/>
          </a:prstGeom>
        </p:spPr>
      </p:pic>
      <p:sp>
        <p:nvSpPr>
          <p:cNvPr id="7" name="Rectangle 6">
            <a:extLst>
              <a:ext uri="{FF2B5EF4-FFF2-40B4-BE49-F238E27FC236}">
                <a16:creationId xmlns:a16="http://schemas.microsoft.com/office/drawing/2014/main" id="{6204CA9A-835D-8C44-9280-61A985FB38D7}"/>
              </a:ext>
            </a:extLst>
          </p:cNvPr>
          <p:cNvSpPr/>
          <p:nvPr/>
        </p:nvSpPr>
        <p:spPr>
          <a:xfrm>
            <a:off x="314325" y="2802353"/>
            <a:ext cx="5694532" cy="2862322"/>
          </a:xfrm>
          <a:prstGeom prst="rect">
            <a:avLst/>
          </a:prstGeom>
        </p:spPr>
        <p:txBody>
          <a:bodyPr wrap="square">
            <a:spAutoFit/>
          </a:bodyPr>
          <a:lstStyle/>
          <a:p>
            <a:pPr marL="342900" indent="-342900">
              <a:buFont typeface="+mj-lt"/>
              <a:buAutoNum type="arabicPeriod"/>
            </a:pPr>
            <a:r>
              <a:rPr lang="en-US" dirty="0"/>
              <a:t>Is this person a close friend or you just slightly know him? If he is not a close friend, then decline the request; if the person is a friend, then move to next step. </a:t>
            </a:r>
          </a:p>
          <a:p>
            <a:pPr marL="342900" indent="-342900">
              <a:buFont typeface="+mj-lt"/>
              <a:buAutoNum type="arabicPeriod"/>
            </a:pPr>
            <a:r>
              <a:rPr lang="en-US" dirty="0"/>
              <a:t>Is the person asking for the car for the first time? If so, lend them the car, otherwise move to next step. </a:t>
            </a:r>
          </a:p>
          <a:p>
            <a:pPr marL="342900" indent="-342900">
              <a:buFont typeface="+mj-lt"/>
              <a:buAutoNum type="arabicPeriod"/>
            </a:pPr>
            <a:r>
              <a:rPr lang="en-US" dirty="0"/>
              <a:t>Was the car damaged last time they returned the car? If yes, decline the request; if no, lend them the car.</a:t>
            </a:r>
          </a:p>
        </p:txBody>
      </p:sp>
      <p:sp>
        <p:nvSpPr>
          <p:cNvPr id="9" name="Date Placeholder 8">
            <a:extLst>
              <a:ext uri="{FF2B5EF4-FFF2-40B4-BE49-F238E27FC236}">
                <a16:creationId xmlns:a16="http://schemas.microsoft.com/office/drawing/2014/main" id="{B02B7B09-257E-AA4F-B5AA-23659FB12A4C}"/>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C31B209F-8930-564B-944E-48731850834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55952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0E3B8376-3810-FA4A-89BD-657E810EBF36}"/>
              </a:ext>
            </a:extLst>
          </p:cNvPr>
          <p:cNvSpPr>
            <a:spLocks noGrp="1" noChangeArrowheads="1"/>
          </p:cNvSpPr>
          <p:nvPr>
            <p:ph type="title"/>
          </p:nvPr>
        </p:nvSpPr>
        <p:spPr>
          <a:xfrm>
            <a:off x="914400" y="-184149"/>
            <a:ext cx="9052560" cy="1609344"/>
          </a:xfrm>
        </p:spPr>
        <p:txBody>
          <a:bodyPr/>
          <a:lstStyle/>
          <a:p>
            <a:pPr defTabSz="822960">
              <a:defRPr/>
            </a:pPr>
            <a:r>
              <a:rPr lang="en-US" altLang="en-US" sz="4860" dirty="0"/>
              <a:t>Decision tree classification task</a:t>
            </a:r>
          </a:p>
        </p:txBody>
      </p:sp>
      <p:graphicFrame>
        <p:nvGraphicFramePr>
          <p:cNvPr id="25602" name="Object 3">
            <a:extLst>
              <a:ext uri="{FF2B5EF4-FFF2-40B4-BE49-F238E27FC236}">
                <a16:creationId xmlns:a16="http://schemas.microsoft.com/office/drawing/2014/main" id="{5CCD3CC3-A303-404C-B10D-D43E0A49DFE5}"/>
              </a:ext>
            </a:extLst>
          </p:cNvPr>
          <p:cNvGraphicFramePr>
            <a:graphicFrameLocks noGrp="1" noChangeAspect="1"/>
          </p:cNvGraphicFramePr>
          <p:nvPr>
            <p:ph idx="1"/>
            <p:extLst>
              <p:ext uri="{D42A27DB-BD31-4B8C-83A1-F6EECF244321}">
                <p14:modId xmlns:p14="http://schemas.microsoft.com/office/powerpoint/2010/main" val="515450700"/>
              </p:ext>
            </p:extLst>
          </p:nvPr>
        </p:nvGraphicFramePr>
        <p:xfrm>
          <a:off x="2022448" y="1541019"/>
          <a:ext cx="6836464" cy="5096890"/>
        </p:xfrm>
        <a:graphic>
          <a:graphicData uri="http://schemas.openxmlformats.org/presentationml/2006/ole">
            <mc:AlternateContent xmlns:mc="http://schemas.openxmlformats.org/markup-compatibility/2006">
              <mc:Choice xmlns:v="urn:schemas-microsoft-com:vml" Requires="v">
                <p:oleObj spid="_x0000_s30723" name="Visio" r:id="rId3" imgW="8432800" imgH="6286500" progId="Visio.Drawing.6">
                  <p:embed/>
                </p:oleObj>
              </mc:Choice>
              <mc:Fallback>
                <p:oleObj name="Visio" r:id="rId3" imgW="8432800" imgH="6286500" progId="Visio.Drawing.6">
                  <p:embed/>
                  <p:pic>
                    <p:nvPicPr>
                      <p:cNvPr id="25602" name="Object 3">
                        <a:extLst>
                          <a:ext uri="{FF2B5EF4-FFF2-40B4-BE49-F238E27FC236}">
                            <a16:creationId xmlns:a16="http://schemas.microsoft.com/office/drawing/2014/main" id="{5CCD3CC3-A303-404C-B10D-D43E0A49DFE5}"/>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48" y="1541019"/>
                        <a:ext cx="6836464" cy="5096890"/>
                      </a:xfrm>
                      <a:prstGeom prst="rect">
                        <a:avLst/>
                      </a:prstGeom>
                      <a:noFill/>
                      <a:ln>
                        <a:noFill/>
                      </a:ln>
                      <a:effectLst/>
                    </p:spPr>
                  </p:pic>
                </p:oleObj>
              </mc:Fallback>
            </mc:AlternateContent>
          </a:graphicData>
        </a:graphic>
      </p:graphicFrame>
      <p:sp>
        <p:nvSpPr>
          <p:cNvPr id="26627" name="Line 4">
            <a:extLst>
              <a:ext uri="{FF2B5EF4-FFF2-40B4-BE49-F238E27FC236}">
                <a16:creationId xmlns:a16="http://schemas.microsoft.com/office/drawing/2014/main" id="{D44712D5-0F4E-7C41-806B-61C256F2942D}"/>
              </a:ext>
            </a:extLst>
          </p:cNvPr>
          <p:cNvSpPr>
            <a:spLocks noChangeShapeType="1"/>
          </p:cNvSpPr>
          <p:nvPr/>
        </p:nvSpPr>
        <p:spPr bwMode="auto">
          <a:xfrm flipH="1">
            <a:off x="7620001" y="2590800"/>
            <a:ext cx="822325"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sz="2160"/>
          </a:p>
        </p:txBody>
      </p:sp>
      <p:sp>
        <p:nvSpPr>
          <p:cNvPr id="26628" name="Text Box 5">
            <a:extLst>
              <a:ext uri="{FF2B5EF4-FFF2-40B4-BE49-F238E27FC236}">
                <a16:creationId xmlns:a16="http://schemas.microsoft.com/office/drawing/2014/main" id="{2DE396AD-7487-6045-9469-BC3DC3521C77}"/>
              </a:ext>
            </a:extLst>
          </p:cNvPr>
          <p:cNvSpPr txBox="1">
            <a:spLocks noChangeArrowheads="1"/>
          </p:cNvSpPr>
          <p:nvPr/>
        </p:nvSpPr>
        <p:spPr bwMode="auto">
          <a:xfrm>
            <a:off x="9315003" y="2286793"/>
            <a:ext cx="2394776"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50000"/>
              </a:spcBef>
              <a:spcAft>
                <a:spcPct val="0"/>
              </a:spcAft>
              <a:buClrTx/>
              <a:buSzTx/>
              <a:buFontTx/>
              <a:buNone/>
              <a:defRPr/>
            </a:pPr>
            <a:r>
              <a:rPr lang="en-US" altLang="en-US" sz="1680" dirty="0"/>
              <a:t>Decision Tree</a:t>
            </a:r>
          </a:p>
        </p:txBody>
      </p:sp>
      <p:sp>
        <p:nvSpPr>
          <p:cNvPr id="4" name="Slide Number Placeholder 3">
            <a:extLst>
              <a:ext uri="{FF2B5EF4-FFF2-40B4-BE49-F238E27FC236}">
                <a16:creationId xmlns:a16="http://schemas.microsoft.com/office/drawing/2014/main" id="{B35F0085-730F-0944-901B-0F1169E04863}"/>
              </a:ext>
            </a:extLst>
          </p:cNvPr>
          <p:cNvSpPr>
            <a:spLocks noGrp="1"/>
          </p:cNvSpPr>
          <p:nvPr>
            <p:ph type="sldNum" sz="quarter" idx="12"/>
          </p:nvPr>
        </p:nvSpPr>
        <p:spPr/>
        <p:txBody>
          <a:bodyPr/>
          <a:lstStyle/>
          <a:p>
            <a:pPr>
              <a:defRPr/>
            </a:pPr>
            <a:fld id="{B191CDCB-0F1F-E043-B400-564D50084985}" type="slidenum">
              <a:rPr lang="en-US" smtClean="0"/>
              <a:pPr>
                <a:defRPr/>
              </a:pPr>
              <a:t>32</a:t>
            </a:fld>
            <a:endParaRPr lang="en-US" dirty="0"/>
          </a:p>
        </p:txBody>
      </p:sp>
      <p:sp>
        <p:nvSpPr>
          <p:cNvPr id="2" name="Date Placeholder 1">
            <a:extLst>
              <a:ext uri="{FF2B5EF4-FFF2-40B4-BE49-F238E27FC236}">
                <a16:creationId xmlns:a16="http://schemas.microsoft.com/office/drawing/2014/main" id="{420910C7-EE02-2E45-9714-C714C67CD6D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D47C575A-91AE-F342-A512-3735B45CD73F}"/>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29143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40E13119-BB35-0A42-A9E6-C342989A1862}"/>
              </a:ext>
            </a:extLst>
          </p:cNvPr>
          <p:cNvSpPr>
            <a:spLocks noGrp="1" noChangeArrowheads="1"/>
          </p:cNvSpPr>
          <p:nvPr>
            <p:ph type="title"/>
          </p:nvPr>
        </p:nvSpPr>
        <p:spPr>
          <a:xfrm>
            <a:off x="975360" y="-268283"/>
            <a:ext cx="9052560" cy="1609344"/>
          </a:xfrm>
        </p:spPr>
        <p:txBody>
          <a:bodyPr/>
          <a:lstStyle/>
          <a:p>
            <a:pPr defTabSz="822960">
              <a:defRPr/>
            </a:pPr>
            <a:r>
              <a:rPr lang="en-US" altLang="en-US" sz="4860" dirty="0"/>
              <a:t>Example of a decision tree</a:t>
            </a:r>
          </a:p>
        </p:txBody>
      </p:sp>
      <p:grpSp>
        <p:nvGrpSpPr>
          <p:cNvPr id="12290" name="Group 3">
            <a:extLst>
              <a:ext uri="{FF2B5EF4-FFF2-40B4-BE49-F238E27FC236}">
                <a16:creationId xmlns:a16="http://schemas.microsoft.com/office/drawing/2014/main" id="{B8545EEC-165C-1946-A311-1B59EFFAE49E}"/>
              </a:ext>
            </a:extLst>
          </p:cNvPr>
          <p:cNvGrpSpPr>
            <a:grpSpLocks/>
          </p:cNvGrpSpPr>
          <p:nvPr/>
        </p:nvGrpSpPr>
        <p:grpSpPr bwMode="auto">
          <a:xfrm>
            <a:off x="884238" y="965200"/>
            <a:ext cx="4278312" cy="5168900"/>
            <a:chOff x="288" y="954"/>
            <a:chExt cx="2246" cy="2713"/>
          </a:xfrm>
        </p:grpSpPr>
        <p:graphicFrame>
          <p:nvGraphicFramePr>
            <p:cNvPr id="12323" name="Object 4">
              <a:extLst>
                <a:ext uri="{FF2B5EF4-FFF2-40B4-BE49-F238E27FC236}">
                  <a16:creationId xmlns:a16="http://schemas.microsoft.com/office/drawing/2014/main" id="{C88CA057-371C-694F-A171-8DF4B867030C}"/>
                </a:ext>
              </a:extLst>
            </p:cNvPr>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spid="_x0000_s3086" name="Document" r:id="rId4" imgW="16205200" imgH="17335500" progId="Word.Document.8">
                    <p:embed/>
                  </p:oleObj>
                </mc:Choice>
                <mc:Fallback>
                  <p:oleObj name="Document" r:id="rId4" imgW="16205200" imgH="17335500" progId="Word.Document.8">
                    <p:embed/>
                    <p:pic>
                      <p:nvPicPr>
                        <p:cNvPr id="12323" name="Object 4">
                          <a:extLst>
                            <a:ext uri="{FF2B5EF4-FFF2-40B4-BE49-F238E27FC236}">
                              <a16:creationId xmlns:a16="http://schemas.microsoft.com/office/drawing/2014/main" id="{C88CA057-371C-694F-A171-8DF4B8670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48" name="Text Box 5">
              <a:extLst>
                <a:ext uri="{FF2B5EF4-FFF2-40B4-BE49-F238E27FC236}">
                  <a16:creationId xmlns:a16="http://schemas.microsoft.com/office/drawing/2014/main" id="{537D7D50-8C24-4442-BAE9-B7BC6ACF2779}"/>
                </a:ext>
              </a:extLst>
            </p:cNvPr>
            <p:cNvSpPr txBox="1">
              <a:spLocks noChangeArrowheads="1"/>
            </p:cNvSpPr>
            <p:nvPr/>
          </p:nvSpPr>
          <p:spPr bwMode="auto">
            <a:xfrm rot="19183191">
              <a:off x="700" y="954"/>
              <a:ext cx="54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nominal</a:t>
              </a:r>
              <a:endParaRPr lang="en-US" altLang="en-US" sz="1920">
                <a:solidFill>
                  <a:schemeClr val="bg2"/>
                </a:solidFill>
              </a:endParaRPr>
            </a:p>
          </p:txBody>
        </p:sp>
        <p:sp>
          <p:nvSpPr>
            <p:cNvPr id="13349" name="Text Box 6">
              <a:extLst>
                <a:ext uri="{FF2B5EF4-FFF2-40B4-BE49-F238E27FC236}">
                  <a16:creationId xmlns:a16="http://schemas.microsoft.com/office/drawing/2014/main" id="{06BA78DB-913F-D444-9AB4-77C7769A1F92}"/>
                </a:ext>
              </a:extLst>
            </p:cNvPr>
            <p:cNvSpPr txBox="1">
              <a:spLocks noChangeArrowheads="1"/>
            </p:cNvSpPr>
            <p:nvPr/>
          </p:nvSpPr>
          <p:spPr bwMode="auto">
            <a:xfrm rot="19183191">
              <a:off x="1152" y="954"/>
              <a:ext cx="54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nominal</a:t>
              </a:r>
              <a:endParaRPr lang="en-US" altLang="en-US" sz="1920">
                <a:solidFill>
                  <a:schemeClr val="bg2"/>
                </a:solidFill>
              </a:endParaRPr>
            </a:p>
          </p:txBody>
        </p:sp>
        <p:sp>
          <p:nvSpPr>
            <p:cNvPr id="13350" name="Text Box 7">
              <a:extLst>
                <a:ext uri="{FF2B5EF4-FFF2-40B4-BE49-F238E27FC236}">
                  <a16:creationId xmlns:a16="http://schemas.microsoft.com/office/drawing/2014/main" id="{F304C2E1-8130-004B-B677-6A17DA6CF771}"/>
                </a:ext>
              </a:extLst>
            </p:cNvPr>
            <p:cNvSpPr txBox="1">
              <a:spLocks noChangeArrowheads="1"/>
            </p:cNvSpPr>
            <p:nvPr/>
          </p:nvSpPr>
          <p:spPr bwMode="auto">
            <a:xfrm rot="19183191">
              <a:off x="1679" y="1010"/>
              <a:ext cx="34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ratio</a:t>
              </a:r>
              <a:endParaRPr lang="en-US" altLang="en-US" sz="1920">
                <a:solidFill>
                  <a:schemeClr val="bg2"/>
                </a:solidFill>
              </a:endParaRPr>
            </a:p>
          </p:txBody>
        </p:sp>
        <p:sp>
          <p:nvSpPr>
            <p:cNvPr id="13351" name="Text Box 8">
              <a:extLst>
                <a:ext uri="{FF2B5EF4-FFF2-40B4-BE49-F238E27FC236}">
                  <a16:creationId xmlns:a16="http://schemas.microsoft.com/office/drawing/2014/main" id="{29A4675E-AEBA-7D41-A379-F504FF0AA14A}"/>
                </a:ext>
              </a:extLst>
            </p:cNvPr>
            <p:cNvSpPr txBox="1">
              <a:spLocks noChangeArrowheads="1"/>
            </p:cNvSpPr>
            <p:nvPr/>
          </p:nvSpPr>
          <p:spPr bwMode="auto">
            <a:xfrm rot="19183191">
              <a:off x="2103" y="975"/>
              <a:ext cx="39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class</a:t>
              </a:r>
              <a:endParaRPr lang="en-US" altLang="en-US" sz="1920">
                <a:solidFill>
                  <a:schemeClr val="bg2"/>
                </a:solidFill>
              </a:endParaRPr>
            </a:p>
          </p:txBody>
        </p:sp>
      </p:grpSp>
      <p:sp>
        <p:nvSpPr>
          <p:cNvPr id="13315" name="Line 9">
            <a:extLst>
              <a:ext uri="{FF2B5EF4-FFF2-40B4-BE49-F238E27FC236}">
                <a16:creationId xmlns:a16="http://schemas.microsoft.com/office/drawing/2014/main" id="{3282EF6E-73CE-654B-9C96-AE7084A0CA53}"/>
              </a:ext>
            </a:extLst>
          </p:cNvPr>
          <p:cNvSpPr>
            <a:spLocks noChangeShapeType="1"/>
          </p:cNvSpPr>
          <p:nvPr/>
        </p:nvSpPr>
        <p:spPr bwMode="auto">
          <a:xfrm>
            <a:off x="8791575" y="4337051"/>
            <a:ext cx="292100" cy="63341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16" name="Line 10">
            <a:extLst>
              <a:ext uri="{FF2B5EF4-FFF2-40B4-BE49-F238E27FC236}">
                <a16:creationId xmlns:a16="http://schemas.microsoft.com/office/drawing/2014/main" id="{DE268348-9A82-5041-A922-5AF835E0B2C7}"/>
              </a:ext>
            </a:extLst>
          </p:cNvPr>
          <p:cNvSpPr>
            <a:spLocks noChangeShapeType="1"/>
          </p:cNvSpPr>
          <p:nvPr/>
        </p:nvSpPr>
        <p:spPr bwMode="auto">
          <a:xfrm flipH="1">
            <a:off x="7435850" y="4337051"/>
            <a:ext cx="387350" cy="63341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17" name="Line 11">
            <a:extLst>
              <a:ext uri="{FF2B5EF4-FFF2-40B4-BE49-F238E27FC236}">
                <a16:creationId xmlns:a16="http://schemas.microsoft.com/office/drawing/2014/main" id="{602B4163-D3CE-7649-A7E6-2F2818001C94}"/>
              </a:ext>
            </a:extLst>
          </p:cNvPr>
          <p:cNvSpPr>
            <a:spLocks noChangeShapeType="1"/>
          </p:cNvSpPr>
          <p:nvPr/>
        </p:nvSpPr>
        <p:spPr bwMode="auto">
          <a:xfrm flipH="1">
            <a:off x="8210550" y="3384550"/>
            <a:ext cx="484188" cy="6350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18" name="Line 12">
            <a:extLst>
              <a:ext uri="{FF2B5EF4-FFF2-40B4-BE49-F238E27FC236}">
                <a16:creationId xmlns:a16="http://schemas.microsoft.com/office/drawing/2014/main" id="{552EA413-1A5B-FA4A-8C4D-24DE996E65C5}"/>
              </a:ext>
            </a:extLst>
          </p:cNvPr>
          <p:cNvSpPr>
            <a:spLocks noChangeShapeType="1"/>
          </p:cNvSpPr>
          <p:nvPr/>
        </p:nvSpPr>
        <p:spPr bwMode="auto">
          <a:xfrm>
            <a:off x="9664701" y="3384550"/>
            <a:ext cx="581025" cy="6350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19" name="Line 13">
            <a:extLst>
              <a:ext uri="{FF2B5EF4-FFF2-40B4-BE49-F238E27FC236}">
                <a16:creationId xmlns:a16="http://schemas.microsoft.com/office/drawing/2014/main" id="{931D38CA-76DA-8840-B1EB-46306DD651D9}"/>
              </a:ext>
            </a:extLst>
          </p:cNvPr>
          <p:cNvSpPr>
            <a:spLocks noChangeShapeType="1"/>
          </p:cNvSpPr>
          <p:nvPr/>
        </p:nvSpPr>
        <p:spPr bwMode="auto">
          <a:xfrm>
            <a:off x="8404225" y="2513014"/>
            <a:ext cx="679450" cy="555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20" name="Line 14">
            <a:extLst>
              <a:ext uri="{FF2B5EF4-FFF2-40B4-BE49-F238E27FC236}">
                <a16:creationId xmlns:a16="http://schemas.microsoft.com/office/drawing/2014/main" id="{89A8480B-348A-294F-9A41-EC6AEC218E0B}"/>
              </a:ext>
            </a:extLst>
          </p:cNvPr>
          <p:cNvSpPr>
            <a:spLocks noChangeShapeType="1"/>
          </p:cNvSpPr>
          <p:nvPr/>
        </p:nvSpPr>
        <p:spPr bwMode="auto">
          <a:xfrm flipH="1">
            <a:off x="6756400" y="2513014"/>
            <a:ext cx="679450" cy="555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21" name="Text Box 15">
            <a:extLst>
              <a:ext uri="{FF2B5EF4-FFF2-40B4-BE49-F238E27FC236}">
                <a16:creationId xmlns:a16="http://schemas.microsoft.com/office/drawing/2014/main" id="{953E1944-17D6-CD43-8430-69C268DA3B13}"/>
              </a:ext>
            </a:extLst>
          </p:cNvPr>
          <p:cNvSpPr txBox="1">
            <a:spLocks noChangeArrowheads="1"/>
          </p:cNvSpPr>
          <p:nvPr/>
        </p:nvSpPr>
        <p:spPr bwMode="auto">
          <a:xfrm>
            <a:off x="7378700" y="2197100"/>
            <a:ext cx="1123950"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13322" name="Text Box 16">
            <a:extLst>
              <a:ext uri="{FF2B5EF4-FFF2-40B4-BE49-F238E27FC236}">
                <a16:creationId xmlns:a16="http://schemas.microsoft.com/office/drawing/2014/main" id="{01E67163-A6EF-184A-A66F-905B073B4DB5}"/>
              </a:ext>
            </a:extLst>
          </p:cNvPr>
          <p:cNvSpPr txBox="1">
            <a:spLocks noChangeArrowheads="1"/>
          </p:cNvSpPr>
          <p:nvPr/>
        </p:nvSpPr>
        <p:spPr bwMode="auto">
          <a:xfrm>
            <a:off x="8597901" y="3068638"/>
            <a:ext cx="1120775"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13323" name="Text Box 17">
            <a:extLst>
              <a:ext uri="{FF2B5EF4-FFF2-40B4-BE49-F238E27FC236}">
                <a16:creationId xmlns:a16="http://schemas.microsoft.com/office/drawing/2014/main" id="{C1A5412A-957B-4845-A266-E44D21438B81}"/>
              </a:ext>
            </a:extLst>
          </p:cNvPr>
          <p:cNvSpPr txBox="1">
            <a:spLocks noChangeArrowheads="1"/>
          </p:cNvSpPr>
          <p:nvPr/>
        </p:nvSpPr>
        <p:spPr bwMode="auto">
          <a:xfrm>
            <a:off x="7726363" y="4019550"/>
            <a:ext cx="1162050"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13324" name="AutoShape 18">
            <a:extLst>
              <a:ext uri="{FF2B5EF4-FFF2-40B4-BE49-F238E27FC236}">
                <a16:creationId xmlns:a16="http://schemas.microsoft.com/office/drawing/2014/main" id="{178BC239-8CA0-BD42-BC08-A28C9890ED94}"/>
              </a:ext>
            </a:extLst>
          </p:cNvPr>
          <p:cNvSpPr>
            <a:spLocks noChangeArrowheads="1"/>
          </p:cNvSpPr>
          <p:nvPr/>
        </p:nvSpPr>
        <p:spPr bwMode="auto">
          <a:xfrm>
            <a:off x="8839201" y="4965701"/>
            <a:ext cx="752475" cy="441325"/>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3325" name="Text Box 19">
            <a:extLst>
              <a:ext uri="{FF2B5EF4-FFF2-40B4-BE49-F238E27FC236}">
                <a16:creationId xmlns:a16="http://schemas.microsoft.com/office/drawing/2014/main" id="{DB4DB7F5-5594-D742-8EFC-27729E079C68}"/>
              </a:ext>
            </a:extLst>
          </p:cNvPr>
          <p:cNvSpPr txBox="1">
            <a:spLocks noChangeArrowheads="1"/>
          </p:cNvSpPr>
          <p:nvPr/>
        </p:nvSpPr>
        <p:spPr bwMode="auto">
          <a:xfrm>
            <a:off x="8747126" y="4965700"/>
            <a:ext cx="82391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13326" name="AutoShape 20">
            <a:extLst>
              <a:ext uri="{FF2B5EF4-FFF2-40B4-BE49-F238E27FC236}">
                <a16:creationId xmlns:a16="http://schemas.microsoft.com/office/drawing/2014/main" id="{DEA078EA-739E-5641-AE05-F9BFB64FCDE3}"/>
              </a:ext>
            </a:extLst>
          </p:cNvPr>
          <p:cNvSpPr>
            <a:spLocks noChangeArrowheads="1"/>
          </p:cNvSpPr>
          <p:nvPr/>
        </p:nvSpPr>
        <p:spPr bwMode="auto">
          <a:xfrm>
            <a:off x="7048501" y="4987926"/>
            <a:ext cx="784225" cy="434975"/>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3327" name="Text Box 21">
            <a:extLst>
              <a:ext uri="{FF2B5EF4-FFF2-40B4-BE49-F238E27FC236}">
                <a16:creationId xmlns:a16="http://schemas.microsoft.com/office/drawing/2014/main" id="{3E6602B9-37F4-574D-BDAE-282243372372}"/>
              </a:ext>
            </a:extLst>
          </p:cNvPr>
          <p:cNvSpPr txBox="1">
            <a:spLocks noChangeArrowheads="1"/>
          </p:cNvSpPr>
          <p:nvPr/>
        </p:nvSpPr>
        <p:spPr bwMode="auto">
          <a:xfrm>
            <a:off x="7181850" y="4970463"/>
            <a:ext cx="552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13328" name="AutoShape 22">
            <a:extLst>
              <a:ext uri="{FF2B5EF4-FFF2-40B4-BE49-F238E27FC236}">
                <a16:creationId xmlns:a16="http://schemas.microsoft.com/office/drawing/2014/main" id="{51693B32-2AA4-DD44-9B76-C7427E7B3619}"/>
              </a:ext>
            </a:extLst>
          </p:cNvPr>
          <p:cNvSpPr>
            <a:spLocks noChangeArrowheads="1"/>
          </p:cNvSpPr>
          <p:nvPr/>
        </p:nvSpPr>
        <p:spPr bwMode="auto">
          <a:xfrm>
            <a:off x="6370639" y="3086101"/>
            <a:ext cx="822325" cy="417513"/>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3329" name="Text Box 23">
            <a:extLst>
              <a:ext uri="{FF2B5EF4-FFF2-40B4-BE49-F238E27FC236}">
                <a16:creationId xmlns:a16="http://schemas.microsoft.com/office/drawing/2014/main" id="{848A72D4-960F-FC4C-B571-53291D0B3EE1}"/>
              </a:ext>
            </a:extLst>
          </p:cNvPr>
          <p:cNvSpPr txBox="1">
            <a:spLocks noChangeArrowheads="1"/>
          </p:cNvSpPr>
          <p:nvPr/>
        </p:nvSpPr>
        <p:spPr bwMode="auto">
          <a:xfrm>
            <a:off x="6500814" y="3068638"/>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13330" name="AutoShape 24">
            <a:extLst>
              <a:ext uri="{FF2B5EF4-FFF2-40B4-BE49-F238E27FC236}">
                <a16:creationId xmlns:a16="http://schemas.microsoft.com/office/drawing/2014/main" id="{F65ED0FC-9577-4346-9778-30C5FC5FC5E6}"/>
              </a:ext>
            </a:extLst>
          </p:cNvPr>
          <p:cNvSpPr>
            <a:spLocks noChangeArrowheads="1"/>
          </p:cNvSpPr>
          <p:nvPr/>
        </p:nvSpPr>
        <p:spPr bwMode="auto">
          <a:xfrm>
            <a:off x="9845676" y="4051300"/>
            <a:ext cx="822325" cy="45720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3331" name="Text Box 25">
            <a:extLst>
              <a:ext uri="{FF2B5EF4-FFF2-40B4-BE49-F238E27FC236}">
                <a16:creationId xmlns:a16="http://schemas.microsoft.com/office/drawing/2014/main" id="{42CB4C0C-1267-8548-8C06-DDFDB625A605}"/>
              </a:ext>
            </a:extLst>
          </p:cNvPr>
          <p:cNvSpPr txBox="1">
            <a:spLocks noChangeArrowheads="1"/>
          </p:cNvSpPr>
          <p:nvPr/>
        </p:nvSpPr>
        <p:spPr bwMode="auto">
          <a:xfrm>
            <a:off x="9953625" y="4051300"/>
            <a:ext cx="5524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13332" name="Text Box 26">
            <a:extLst>
              <a:ext uri="{FF2B5EF4-FFF2-40B4-BE49-F238E27FC236}">
                <a16:creationId xmlns:a16="http://schemas.microsoft.com/office/drawing/2014/main" id="{56DC528F-66CD-394B-B442-404A764C6234}"/>
              </a:ext>
            </a:extLst>
          </p:cNvPr>
          <p:cNvSpPr txBox="1">
            <a:spLocks noChangeArrowheads="1"/>
          </p:cNvSpPr>
          <p:nvPr/>
        </p:nvSpPr>
        <p:spPr bwMode="auto">
          <a:xfrm>
            <a:off x="6561138" y="2513013"/>
            <a:ext cx="584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13333" name="Text Box 27">
            <a:extLst>
              <a:ext uri="{FF2B5EF4-FFF2-40B4-BE49-F238E27FC236}">
                <a16:creationId xmlns:a16="http://schemas.microsoft.com/office/drawing/2014/main" id="{2EE96517-A978-AE45-845F-F5A92D38B6DF}"/>
              </a:ext>
            </a:extLst>
          </p:cNvPr>
          <p:cNvSpPr txBox="1">
            <a:spLocks noChangeArrowheads="1"/>
          </p:cNvSpPr>
          <p:nvPr/>
        </p:nvSpPr>
        <p:spPr bwMode="auto">
          <a:xfrm>
            <a:off x="8777289" y="2513013"/>
            <a:ext cx="4984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No</a:t>
            </a:r>
            <a:endParaRPr lang="en-US" altLang="en-US" sz="1920">
              <a:solidFill>
                <a:schemeClr val="bg2"/>
              </a:solidFill>
            </a:endParaRPr>
          </a:p>
        </p:txBody>
      </p:sp>
      <p:sp>
        <p:nvSpPr>
          <p:cNvPr id="13334" name="Text Box 28">
            <a:extLst>
              <a:ext uri="{FF2B5EF4-FFF2-40B4-BE49-F238E27FC236}">
                <a16:creationId xmlns:a16="http://schemas.microsoft.com/office/drawing/2014/main" id="{5A013856-2BE9-A440-BE27-9FB70FDFB26E}"/>
              </a:ext>
            </a:extLst>
          </p:cNvPr>
          <p:cNvSpPr txBox="1">
            <a:spLocks noChangeArrowheads="1"/>
          </p:cNvSpPr>
          <p:nvPr/>
        </p:nvSpPr>
        <p:spPr bwMode="auto">
          <a:xfrm>
            <a:off x="9953625" y="3556000"/>
            <a:ext cx="10858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Married</a:t>
            </a:r>
            <a:r>
              <a:rPr lang="en-US" altLang="en-US" sz="1920">
                <a:solidFill>
                  <a:schemeClr val="bg2"/>
                </a:solidFill>
              </a:rPr>
              <a:t> </a:t>
            </a:r>
          </a:p>
        </p:txBody>
      </p:sp>
      <p:sp>
        <p:nvSpPr>
          <p:cNvPr id="13335" name="Text Box 29">
            <a:extLst>
              <a:ext uri="{FF2B5EF4-FFF2-40B4-BE49-F238E27FC236}">
                <a16:creationId xmlns:a16="http://schemas.microsoft.com/office/drawing/2014/main" id="{7C5FF466-D893-7343-975A-169CFC989A1C}"/>
              </a:ext>
            </a:extLst>
          </p:cNvPr>
          <p:cNvSpPr txBox="1">
            <a:spLocks noChangeArrowheads="1"/>
          </p:cNvSpPr>
          <p:nvPr/>
        </p:nvSpPr>
        <p:spPr bwMode="auto">
          <a:xfrm>
            <a:off x="7283451" y="3556000"/>
            <a:ext cx="1973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13336" name="Text Box 30">
            <a:extLst>
              <a:ext uri="{FF2B5EF4-FFF2-40B4-BE49-F238E27FC236}">
                <a16:creationId xmlns:a16="http://schemas.microsoft.com/office/drawing/2014/main" id="{57AA78E8-F63A-EE42-8617-0078C1C7CAAD}"/>
              </a:ext>
            </a:extLst>
          </p:cNvPr>
          <p:cNvSpPr txBox="1">
            <a:spLocks noChangeArrowheads="1"/>
          </p:cNvSpPr>
          <p:nvPr/>
        </p:nvSpPr>
        <p:spPr bwMode="auto">
          <a:xfrm>
            <a:off x="6838951" y="4470400"/>
            <a:ext cx="8350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13337" name="Text Box 31">
            <a:extLst>
              <a:ext uri="{FF2B5EF4-FFF2-40B4-BE49-F238E27FC236}">
                <a16:creationId xmlns:a16="http://schemas.microsoft.com/office/drawing/2014/main" id="{0EF7305E-8F24-B447-BC97-2EC5162630DA}"/>
              </a:ext>
            </a:extLst>
          </p:cNvPr>
          <p:cNvSpPr txBox="1">
            <a:spLocks noChangeArrowheads="1"/>
          </p:cNvSpPr>
          <p:nvPr/>
        </p:nvSpPr>
        <p:spPr bwMode="auto">
          <a:xfrm>
            <a:off x="8969375" y="4470400"/>
            <a:ext cx="8334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sp>
        <p:nvSpPr>
          <p:cNvPr id="13338" name="Text Box 32">
            <a:extLst>
              <a:ext uri="{FF2B5EF4-FFF2-40B4-BE49-F238E27FC236}">
                <a16:creationId xmlns:a16="http://schemas.microsoft.com/office/drawing/2014/main" id="{4492E0C1-946E-EA43-BE46-9E545C7A268A}"/>
              </a:ext>
            </a:extLst>
          </p:cNvPr>
          <p:cNvSpPr txBox="1">
            <a:spLocks noChangeArrowheads="1"/>
          </p:cNvSpPr>
          <p:nvPr/>
        </p:nvSpPr>
        <p:spPr bwMode="auto">
          <a:xfrm>
            <a:off x="8804275" y="1050925"/>
            <a:ext cx="19510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2160" i="1">
                <a:solidFill>
                  <a:srgbClr val="FF0000"/>
                </a:solidFill>
              </a:rPr>
              <a:t>splitting nodes</a:t>
            </a:r>
          </a:p>
        </p:txBody>
      </p:sp>
      <p:sp>
        <p:nvSpPr>
          <p:cNvPr id="13339" name="Line 33">
            <a:extLst>
              <a:ext uri="{FF2B5EF4-FFF2-40B4-BE49-F238E27FC236}">
                <a16:creationId xmlns:a16="http://schemas.microsoft.com/office/drawing/2014/main" id="{80D2E402-B6D8-DB42-9A49-62559C0151AA}"/>
              </a:ext>
            </a:extLst>
          </p:cNvPr>
          <p:cNvSpPr>
            <a:spLocks noChangeShapeType="1"/>
          </p:cNvSpPr>
          <p:nvPr/>
        </p:nvSpPr>
        <p:spPr bwMode="auto">
          <a:xfrm flipH="1">
            <a:off x="8599489" y="1508125"/>
            <a:ext cx="642937" cy="642938"/>
          </a:xfrm>
          <a:prstGeom prst="line">
            <a:avLst/>
          </a:prstGeom>
          <a:noFill/>
          <a:ln w="1905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40" name="AutoShape 34">
            <a:extLst>
              <a:ext uri="{FF2B5EF4-FFF2-40B4-BE49-F238E27FC236}">
                <a16:creationId xmlns:a16="http://schemas.microsoft.com/office/drawing/2014/main" id="{B161DF0F-55E2-9547-BF4E-B10BDFDE7C41}"/>
              </a:ext>
            </a:extLst>
          </p:cNvPr>
          <p:cNvSpPr>
            <a:spLocks noChangeArrowheads="1"/>
          </p:cNvSpPr>
          <p:nvPr/>
        </p:nvSpPr>
        <p:spPr bwMode="auto">
          <a:xfrm>
            <a:off x="5181601" y="3886201"/>
            <a:ext cx="1096963" cy="352425"/>
          </a:xfrm>
          <a:prstGeom prst="rightArrow">
            <a:avLst>
              <a:gd name="adj1" fmla="val 50000"/>
              <a:gd name="adj2" fmla="val 77838"/>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3341" name="Line 35">
            <a:extLst>
              <a:ext uri="{FF2B5EF4-FFF2-40B4-BE49-F238E27FC236}">
                <a16:creationId xmlns:a16="http://schemas.microsoft.com/office/drawing/2014/main" id="{FA54E7E0-7B14-5D46-B2DE-0FD6E52996DD}"/>
              </a:ext>
            </a:extLst>
          </p:cNvPr>
          <p:cNvSpPr>
            <a:spLocks noChangeShapeType="1"/>
          </p:cNvSpPr>
          <p:nvPr/>
        </p:nvSpPr>
        <p:spPr bwMode="auto">
          <a:xfrm>
            <a:off x="9334501" y="1508126"/>
            <a:ext cx="92075" cy="1374775"/>
          </a:xfrm>
          <a:prstGeom prst="line">
            <a:avLst/>
          </a:prstGeom>
          <a:noFill/>
          <a:ln w="1905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2318" name="Text Box 36">
            <a:extLst>
              <a:ext uri="{FF2B5EF4-FFF2-40B4-BE49-F238E27FC236}">
                <a16:creationId xmlns:a16="http://schemas.microsoft.com/office/drawing/2014/main" id="{D91A7622-0A0F-CB40-9369-21BB9BE1FA0E}"/>
              </a:ext>
            </a:extLst>
          </p:cNvPr>
          <p:cNvSpPr txBox="1">
            <a:spLocks noChangeArrowheads="1"/>
          </p:cNvSpPr>
          <p:nvPr/>
        </p:nvSpPr>
        <p:spPr bwMode="auto">
          <a:xfrm>
            <a:off x="1249364" y="6316663"/>
            <a:ext cx="30178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training data</a:t>
            </a:r>
            <a:endParaRPr lang="en-US" altLang="en-US" sz="2400">
              <a:solidFill>
                <a:schemeClr val="bg2"/>
              </a:solidFill>
              <a:latin typeface="Arial" panose="020B0604020202020204" pitchFamily="34" charset="0"/>
            </a:endParaRPr>
          </a:p>
        </p:txBody>
      </p:sp>
      <p:sp>
        <p:nvSpPr>
          <p:cNvPr id="12319" name="Text Box 37">
            <a:extLst>
              <a:ext uri="{FF2B5EF4-FFF2-40B4-BE49-F238E27FC236}">
                <a16:creationId xmlns:a16="http://schemas.microsoft.com/office/drawing/2014/main" id="{F7027A1F-DDDC-3A46-BE7D-ACED1758AF2B}"/>
              </a:ext>
            </a:extLst>
          </p:cNvPr>
          <p:cNvSpPr txBox="1">
            <a:spLocks noChangeArrowheads="1"/>
          </p:cNvSpPr>
          <p:nvPr/>
        </p:nvSpPr>
        <p:spPr bwMode="auto">
          <a:xfrm>
            <a:off x="6645275" y="6316663"/>
            <a:ext cx="37480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model:  decision tree</a:t>
            </a:r>
            <a:endParaRPr lang="en-US" altLang="en-US" sz="2400">
              <a:solidFill>
                <a:schemeClr val="bg2"/>
              </a:solidFill>
              <a:latin typeface="Arial" panose="020B0604020202020204" pitchFamily="34" charset="0"/>
            </a:endParaRPr>
          </a:p>
        </p:txBody>
      </p:sp>
      <p:sp>
        <p:nvSpPr>
          <p:cNvPr id="13344" name="Text Box 32">
            <a:extLst>
              <a:ext uri="{FF2B5EF4-FFF2-40B4-BE49-F238E27FC236}">
                <a16:creationId xmlns:a16="http://schemas.microsoft.com/office/drawing/2014/main" id="{E04F7DA3-C62F-4B40-B7A9-49C3AA7443E5}"/>
              </a:ext>
            </a:extLst>
          </p:cNvPr>
          <p:cNvSpPr txBox="1">
            <a:spLocks noChangeArrowheads="1"/>
          </p:cNvSpPr>
          <p:nvPr/>
        </p:nvSpPr>
        <p:spPr bwMode="auto">
          <a:xfrm>
            <a:off x="8637589" y="5715000"/>
            <a:ext cx="25796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2160" i="1">
                <a:solidFill>
                  <a:srgbClr val="FF0000"/>
                </a:solidFill>
              </a:rPr>
              <a:t>classification nodes</a:t>
            </a:r>
          </a:p>
        </p:txBody>
      </p:sp>
      <p:sp>
        <p:nvSpPr>
          <p:cNvPr id="13345" name="Line 35">
            <a:extLst>
              <a:ext uri="{FF2B5EF4-FFF2-40B4-BE49-F238E27FC236}">
                <a16:creationId xmlns:a16="http://schemas.microsoft.com/office/drawing/2014/main" id="{5581C3A3-F5A2-C947-8489-09591E3A87CE}"/>
              </a:ext>
            </a:extLst>
          </p:cNvPr>
          <p:cNvSpPr>
            <a:spLocks noChangeShapeType="1"/>
          </p:cNvSpPr>
          <p:nvPr/>
        </p:nvSpPr>
        <p:spPr bwMode="auto">
          <a:xfrm flipH="1" flipV="1">
            <a:off x="9661526" y="5440363"/>
            <a:ext cx="366713" cy="366712"/>
          </a:xfrm>
          <a:prstGeom prst="line">
            <a:avLst/>
          </a:prstGeom>
          <a:noFill/>
          <a:ln w="1905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3346" name="Line 35">
            <a:extLst>
              <a:ext uri="{FF2B5EF4-FFF2-40B4-BE49-F238E27FC236}">
                <a16:creationId xmlns:a16="http://schemas.microsoft.com/office/drawing/2014/main" id="{784D20B2-2FE7-1D44-8E85-8F75586E5DBD}"/>
              </a:ext>
            </a:extLst>
          </p:cNvPr>
          <p:cNvSpPr>
            <a:spLocks noChangeShapeType="1"/>
          </p:cNvSpPr>
          <p:nvPr/>
        </p:nvSpPr>
        <p:spPr bwMode="auto">
          <a:xfrm flipV="1">
            <a:off x="10118725" y="4618039"/>
            <a:ext cx="184150" cy="1189037"/>
          </a:xfrm>
          <a:prstGeom prst="line">
            <a:avLst/>
          </a:prstGeom>
          <a:noFill/>
          <a:ln w="1905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4" name="Slide Number Placeholder 3">
            <a:extLst>
              <a:ext uri="{FF2B5EF4-FFF2-40B4-BE49-F238E27FC236}">
                <a16:creationId xmlns:a16="http://schemas.microsoft.com/office/drawing/2014/main" id="{DA84018D-4947-384B-B3E9-BC40323D7351}"/>
              </a:ext>
            </a:extLst>
          </p:cNvPr>
          <p:cNvSpPr>
            <a:spLocks noGrp="1"/>
          </p:cNvSpPr>
          <p:nvPr>
            <p:ph type="sldNum" sz="quarter" idx="12"/>
          </p:nvPr>
        </p:nvSpPr>
        <p:spPr/>
        <p:txBody>
          <a:bodyPr/>
          <a:lstStyle/>
          <a:p>
            <a:pPr>
              <a:defRPr/>
            </a:pPr>
            <a:fld id="{0E366104-E9E0-B348-930D-E9E947504838}" type="slidenum">
              <a:rPr lang="en-US" smtClean="0"/>
              <a:pPr>
                <a:defRPr/>
              </a:pPr>
              <a:t>33</a:t>
            </a:fld>
            <a:endParaRPr lang="en-US" dirty="0"/>
          </a:p>
        </p:txBody>
      </p:sp>
      <p:sp>
        <p:nvSpPr>
          <p:cNvPr id="2" name="Date Placeholder 1">
            <a:extLst>
              <a:ext uri="{FF2B5EF4-FFF2-40B4-BE49-F238E27FC236}">
                <a16:creationId xmlns:a16="http://schemas.microsoft.com/office/drawing/2014/main" id="{BDBD7703-C4FA-564A-B8B9-ADDB7875074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FD0CE79-E21D-6646-9B2F-0C21ED150BD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515461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EC18F1F-0629-9942-BBC3-74D990F6C01E}"/>
              </a:ext>
            </a:extLst>
          </p:cNvPr>
          <p:cNvSpPr>
            <a:spLocks noGrp="1" noChangeArrowheads="1"/>
          </p:cNvSpPr>
          <p:nvPr>
            <p:ph type="title"/>
          </p:nvPr>
        </p:nvSpPr>
        <p:spPr>
          <a:xfrm>
            <a:off x="910591" y="-408286"/>
            <a:ext cx="9052560" cy="1609344"/>
          </a:xfrm>
        </p:spPr>
        <p:txBody>
          <a:bodyPr/>
          <a:lstStyle/>
          <a:p>
            <a:pPr defTabSz="822960">
              <a:defRPr/>
            </a:pPr>
            <a:r>
              <a:rPr lang="en-US" altLang="en-US" sz="4860" dirty="0"/>
              <a:t>Another example of decision tree</a:t>
            </a:r>
          </a:p>
        </p:txBody>
      </p:sp>
      <p:graphicFrame>
        <p:nvGraphicFramePr>
          <p:cNvPr id="14338" name="Object 3">
            <a:extLst>
              <a:ext uri="{FF2B5EF4-FFF2-40B4-BE49-F238E27FC236}">
                <a16:creationId xmlns:a16="http://schemas.microsoft.com/office/drawing/2014/main" id="{B1FB8246-82AB-4B4D-8D6E-549338F990A6}"/>
              </a:ext>
            </a:extLst>
          </p:cNvPr>
          <p:cNvGraphicFramePr>
            <a:graphicFrameLocks noChangeAspect="1"/>
          </p:cNvGraphicFramePr>
          <p:nvPr/>
        </p:nvGraphicFramePr>
        <p:xfrm>
          <a:off x="1158876" y="1874838"/>
          <a:ext cx="4278313" cy="4424362"/>
        </p:xfrm>
        <a:graphic>
          <a:graphicData uri="http://schemas.openxmlformats.org/presentationml/2006/ole">
            <mc:AlternateContent xmlns:mc="http://schemas.openxmlformats.org/markup-compatibility/2006">
              <mc:Choice xmlns:v="urn:schemas-microsoft-com:vml" Requires="v">
                <p:oleObj spid="_x0000_s4110" name="Document" r:id="rId4" imgW="16205200" imgH="17335500" progId="Word.Document.8">
                  <p:embed/>
                </p:oleObj>
              </mc:Choice>
              <mc:Fallback>
                <p:oleObj name="Document" r:id="rId4" imgW="16205200" imgH="17335500" progId="Word.Document.8">
                  <p:embed/>
                  <p:pic>
                    <p:nvPicPr>
                      <p:cNvPr id="14338" name="Object 3">
                        <a:extLst>
                          <a:ext uri="{FF2B5EF4-FFF2-40B4-BE49-F238E27FC236}">
                            <a16:creationId xmlns:a16="http://schemas.microsoft.com/office/drawing/2014/main" id="{B1FB8246-82AB-4B4D-8D6E-549338F99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876" y="1874838"/>
                        <a:ext cx="4278313" cy="442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3" name="Line 8">
            <a:extLst>
              <a:ext uri="{FF2B5EF4-FFF2-40B4-BE49-F238E27FC236}">
                <a16:creationId xmlns:a16="http://schemas.microsoft.com/office/drawing/2014/main" id="{333B36AD-8AD6-4A43-BEDA-1D76B3ED04AB}"/>
              </a:ext>
            </a:extLst>
          </p:cNvPr>
          <p:cNvSpPr>
            <a:spLocks noChangeShapeType="1"/>
          </p:cNvSpPr>
          <p:nvPr/>
        </p:nvSpPr>
        <p:spPr bwMode="auto">
          <a:xfrm>
            <a:off x="10217151" y="3511551"/>
            <a:ext cx="290513" cy="6318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5364" name="Line 9">
            <a:extLst>
              <a:ext uri="{FF2B5EF4-FFF2-40B4-BE49-F238E27FC236}">
                <a16:creationId xmlns:a16="http://schemas.microsoft.com/office/drawing/2014/main" id="{4609445C-C5E9-CB46-A0D1-3C5B2C4C3686}"/>
              </a:ext>
            </a:extLst>
          </p:cNvPr>
          <p:cNvSpPr>
            <a:spLocks noChangeShapeType="1"/>
          </p:cNvSpPr>
          <p:nvPr/>
        </p:nvSpPr>
        <p:spPr bwMode="auto">
          <a:xfrm flipH="1">
            <a:off x="8859839" y="3511551"/>
            <a:ext cx="388937" cy="6318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5365" name="Line 10">
            <a:extLst>
              <a:ext uri="{FF2B5EF4-FFF2-40B4-BE49-F238E27FC236}">
                <a16:creationId xmlns:a16="http://schemas.microsoft.com/office/drawing/2014/main" id="{E5860D28-87D1-304E-B6A8-1788A52A2EDF}"/>
              </a:ext>
            </a:extLst>
          </p:cNvPr>
          <p:cNvSpPr>
            <a:spLocks noChangeShapeType="1"/>
          </p:cNvSpPr>
          <p:nvPr/>
        </p:nvSpPr>
        <p:spPr bwMode="auto">
          <a:xfrm flipH="1">
            <a:off x="7667625" y="2593975"/>
            <a:ext cx="484188" cy="6350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5366" name="Line 11">
            <a:extLst>
              <a:ext uri="{FF2B5EF4-FFF2-40B4-BE49-F238E27FC236}">
                <a16:creationId xmlns:a16="http://schemas.microsoft.com/office/drawing/2014/main" id="{ED8C593F-CEA1-6F49-AEA6-69B5E851E942}"/>
              </a:ext>
            </a:extLst>
          </p:cNvPr>
          <p:cNvSpPr>
            <a:spLocks noChangeShapeType="1"/>
          </p:cNvSpPr>
          <p:nvPr/>
        </p:nvSpPr>
        <p:spPr bwMode="auto">
          <a:xfrm>
            <a:off x="9121776" y="2593975"/>
            <a:ext cx="581025" cy="6350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5367" name="Line 12">
            <a:extLst>
              <a:ext uri="{FF2B5EF4-FFF2-40B4-BE49-F238E27FC236}">
                <a16:creationId xmlns:a16="http://schemas.microsoft.com/office/drawing/2014/main" id="{4C360286-3C88-1446-8387-FDA81B5CCC0A}"/>
              </a:ext>
            </a:extLst>
          </p:cNvPr>
          <p:cNvSpPr>
            <a:spLocks noChangeShapeType="1"/>
          </p:cNvSpPr>
          <p:nvPr/>
        </p:nvSpPr>
        <p:spPr bwMode="auto">
          <a:xfrm>
            <a:off x="7861300" y="1722439"/>
            <a:ext cx="679450" cy="555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5368" name="Line 13">
            <a:extLst>
              <a:ext uri="{FF2B5EF4-FFF2-40B4-BE49-F238E27FC236}">
                <a16:creationId xmlns:a16="http://schemas.microsoft.com/office/drawing/2014/main" id="{7778D91F-F221-0141-A0A3-2727BB0AE94E}"/>
              </a:ext>
            </a:extLst>
          </p:cNvPr>
          <p:cNvSpPr>
            <a:spLocks noChangeShapeType="1"/>
          </p:cNvSpPr>
          <p:nvPr/>
        </p:nvSpPr>
        <p:spPr bwMode="auto">
          <a:xfrm flipH="1">
            <a:off x="6213475" y="1722439"/>
            <a:ext cx="679450" cy="555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5369" name="Text Box 14">
            <a:extLst>
              <a:ext uri="{FF2B5EF4-FFF2-40B4-BE49-F238E27FC236}">
                <a16:creationId xmlns:a16="http://schemas.microsoft.com/office/drawing/2014/main" id="{EEC51C8D-F682-F54B-8D09-76B1A2830EAE}"/>
              </a:ext>
            </a:extLst>
          </p:cNvPr>
          <p:cNvSpPr txBox="1">
            <a:spLocks noChangeArrowheads="1"/>
          </p:cNvSpPr>
          <p:nvPr/>
        </p:nvSpPr>
        <p:spPr bwMode="auto">
          <a:xfrm>
            <a:off x="6835775" y="1406525"/>
            <a:ext cx="1123950"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15370" name="Text Box 15">
            <a:extLst>
              <a:ext uri="{FF2B5EF4-FFF2-40B4-BE49-F238E27FC236}">
                <a16:creationId xmlns:a16="http://schemas.microsoft.com/office/drawing/2014/main" id="{CA2E7128-B356-AD4B-8146-2B66BDEB09DE}"/>
              </a:ext>
            </a:extLst>
          </p:cNvPr>
          <p:cNvSpPr txBox="1">
            <a:spLocks noChangeArrowheads="1"/>
          </p:cNvSpPr>
          <p:nvPr/>
        </p:nvSpPr>
        <p:spPr bwMode="auto">
          <a:xfrm>
            <a:off x="8054976" y="2278063"/>
            <a:ext cx="1120775"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15371" name="Text Box 16">
            <a:extLst>
              <a:ext uri="{FF2B5EF4-FFF2-40B4-BE49-F238E27FC236}">
                <a16:creationId xmlns:a16="http://schemas.microsoft.com/office/drawing/2014/main" id="{654F7339-07A3-C049-9E46-D4C3040A8BAA}"/>
              </a:ext>
            </a:extLst>
          </p:cNvPr>
          <p:cNvSpPr txBox="1">
            <a:spLocks noChangeArrowheads="1"/>
          </p:cNvSpPr>
          <p:nvPr/>
        </p:nvSpPr>
        <p:spPr bwMode="auto">
          <a:xfrm>
            <a:off x="9151938" y="3192463"/>
            <a:ext cx="1162050"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15372" name="AutoShape 17">
            <a:extLst>
              <a:ext uri="{FF2B5EF4-FFF2-40B4-BE49-F238E27FC236}">
                <a16:creationId xmlns:a16="http://schemas.microsoft.com/office/drawing/2014/main" id="{23D77B36-9E3A-924E-BCD3-76EFC26C7D62}"/>
              </a:ext>
            </a:extLst>
          </p:cNvPr>
          <p:cNvSpPr>
            <a:spLocks noChangeArrowheads="1"/>
          </p:cNvSpPr>
          <p:nvPr/>
        </p:nvSpPr>
        <p:spPr bwMode="auto">
          <a:xfrm>
            <a:off x="10264776" y="4140200"/>
            <a:ext cx="752475" cy="439738"/>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5373" name="Text Box 18">
            <a:extLst>
              <a:ext uri="{FF2B5EF4-FFF2-40B4-BE49-F238E27FC236}">
                <a16:creationId xmlns:a16="http://schemas.microsoft.com/office/drawing/2014/main" id="{F0129485-58EC-EE4F-B295-660D08888C0A}"/>
              </a:ext>
            </a:extLst>
          </p:cNvPr>
          <p:cNvSpPr txBox="1">
            <a:spLocks noChangeArrowheads="1"/>
          </p:cNvSpPr>
          <p:nvPr/>
        </p:nvSpPr>
        <p:spPr bwMode="auto">
          <a:xfrm>
            <a:off x="10172701" y="4140200"/>
            <a:ext cx="822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15374" name="AutoShape 19">
            <a:extLst>
              <a:ext uri="{FF2B5EF4-FFF2-40B4-BE49-F238E27FC236}">
                <a16:creationId xmlns:a16="http://schemas.microsoft.com/office/drawing/2014/main" id="{DCAF0261-FDC9-9F42-ACE7-9BD56FA3B637}"/>
              </a:ext>
            </a:extLst>
          </p:cNvPr>
          <p:cNvSpPr>
            <a:spLocks noChangeArrowheads="1"/>
          </p:cNvSpPr>
          <p:nvPr/>
        </p:nvSpPr>
        <p:spPr bwMode="auto">
          <a:xfrm>
            <a:off x="8474076" y="4160838"/>
            <a:ext cx="784225" cy="4365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5375" name="Text Box 20">
            <a:extLst>
              <a:ext uri="{FF2B5EF4-FFF2-40B4-BE49-F238E27FC236}">
                <a16:creationId xmlns:a16="http://schemas.microsoft.com/office/drawing/2014/main" id="{3F6C9ED9-35D8-F840-A63E-C44A4D9AB977}"/>
              </a:ext>
            </a:extLst>
          </p:cNvPr>
          <p:cNvSpPr txBox="1">
            <a:spLocks noChangeArrowheads="1"/>
          </p:cNvSpPr>
          <p:nvPr/>
        </p:nvSpPr>
        <p:spPr bwMode="auto">
          <a:xfrm>
            <a:off x="8605839" y="4143375"/>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15376" name="AutoShape 21">
            <a:extLst>
              <a:ext uri="{FF2B5EF4-FFF2-40B4-BE49-F238E27FC236}">
                <a16:creationId xmlns:a16="http://schemas.microsoft.com/office/drawing/2014/main" id="{FE211EED-A0D9-3A4B-AFEC-0D3603A2DD06}"/>
              </a:ext>
            </a:extLst>
          </p:cNvPr>
          <p:cNvSpPr>
            <a:spLocks noChangeArrowheads="1"/>
          </p:cNvSpPr>
          <p:nvPr/>
        </p:nvSpPr>
        <p:spPr bwMode="auto">
          <a:xfrm>
            <a:off x="5827714" y="2295526"/>
            <a:ext cx="822325" cy="417513"/>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5377" name="Text Box 22">
            <a:extLst>
              <a:ext uri="{FF2B5EF4-FFF2-40B4-BE49-F238E27FC236}">
                <a16:creationId xmlns:a16="http://schemas.microsoft.com/office/drawing/2014/main" id="{38E76D8E-B8F7-A44B-966C-CC964BC057CA}"/>
              </a:ext>
            </a:extLst>
          </p:cNvPr>
          <p:cNvSpPr txBox="1">
            <a:spLocks noChangeArrowheads="1"/>
          </p:cNvSpPr>
          <p:nvPr/>
        </p:nvSpPr>
        <p:spPr bwMode="auto">
          <a:xfrm>
            <a:off x="5957889" y="2278063"/>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grpSp>
        <p:nvGrpSpPr>
          <p:cNvPr id="14354" name="Group 35">
            <a:extLst>
              <a:ext uri="{FF2B5EF4-FFF2-40B4-BE49-F238E27FC236}">
                <a16:creationId xmlns:a16="http://schemas.microsoft.com/office/drawing/2014/main" id="{A3E27C5B-8E31-574D-B79B-88A8A9B31B4D}"/>
              </a:ext>
            </a:extLst>
          </p:cNvPr>
          <p:cNvGrpSpPr>
            <a:grpSpLocks/>
          </p:cNvGrpSpPr>
          <p:nvPr/>
        </p:nvGrpSpPr>
        <p:grpSpPr bwMode="auto">
          <a:xfrm>
            <a:off x="7323139" y="3192463"/>
            <a:ext cx="822325" cy="457200"/>
            <a:chOff x="4927" y="2340"/>
            <a:chExt cx="432" cy="240"/>
          </a:xfrm>
        </p:grpSpPr>
        <p:sp>
          <p:nvSpPr>
            <p:cNvPr id="15390" name="AutoShape 23">
              <a:extLst>
                <a:ext uri="{FF2B5EF4-FFF2-40B4-BE49-F238E27FC236}">
                  <a16:creationId xmlns:a16="http://schemas.microsoft.com/office/drawing/2014/main" id="{CB8FCE57-CF07-6341-9F4B-3C353882E873}"/>
                </a:ext>
              </a:extLst>
            </p:cNvPr>
            <p:cNvSpPr>
              <a:spLocks noChangeArrowheads="1"/>
            </p:cNvSpPr>
            <p:nvPr/>
          </p:nvSpPr>
          <p:spPr bwMode="auto">
            <a:xfrm>
              <a:off x="4927" y="2340"/>
              <a:ext cx="432" cy="24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5391" name="Text Box 24">
              <a:extLst>
                <a:ext uri="{FF2B5EF4-FFF2-40B4-BE49-F238E27FC236}">
                  <a16:creationId xmlns:a16="http://schemas.microsoft.com/office/drawing/2014/main" id="{A46ECD8D-A5F2-5649-AD98-8E39254CCD49}"/>
                </a:ext>
              </a:extLst>
            </p:cNvPr>
            <p:cNvSpPr txBox="1">
              <a:spLocks noChangeArrowheads="1"/>
            </p:cNvSpPr>
            <p:nvPr/>
          </p:nvSpPr>
          <p:spPr bwMode="auto">
            <a:xfrm>
              <a:off x="4984" y="2340"/>
              <a:ext cx="29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grpSp>
      <p:sp>
        <p:nvSpPr>
          <p:cNvPr id="15379" name="Text Box 25">
            <a:extLst>
              <a:ext uri="{FF2B5EF4-FFF2-40B4-BE49-F238E27FC236}">
                <a16:creationId xmlns:a16="http://schemas.microsoft.com/office/drawing/2014/main" id="{D6D315EA-9844-1544-B91D-D4BC91DC938F}"/>
              </a:ext>
            </a:extLst>
          </p:cNvPr>
          <p:cNvSpPr txBox="1">
            <a:spLocks noChangeArrowheads="1"/>
          </p:cNvSpPr>
          <p:nvPr/>
        </p:nvSpPr>
        <p:spPr bwMode="auto">
          <a:xfrm>
            <a:off x="7286625" y="2644775"/>
            <a:ext cx="584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15380" name="Text Box 26">
            <a:extLst>
              <a:ext uri="{FF2B5EF4-FFF2-40B4-BE49-F238E27FC236}">
                <a16:creationId xmlns:a16="http://schemas.microsoft.com/office/drawing/2014/main" id="{A8198FF9-1AF4-7E43-B818-77B44A911832}"/>
              </a:ext>
            </a:extLst>
          </p:cNvPr>
          <p:cNvSpPr txBox="1">
            <a:spLocks noChangeArrowheads="1"/>
          </p:cNvSpPr>
          <p:nvPr/>
        </p:nvSpPr>
        <p:spPr bwMode="auto">
          <a:xfrm>
            <a:off x="9367839" y="2552700"/>
            <a:ext cx="4984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No</a:t>
            </a:r>
            <a:endParaRPr lang="en-US" altLang="en-US" sz="1920">
              <a:solidFill>
                <a:schemeClr val="bg2"/>
              </a:solidFill>
            </a:endParaRPr>
          </a:p>
        </p:txBody>
      </p:sp>
      <p:sp>
        <p:nvSpPr>
          <p:cNvPr id="15381" name="Text Box 27">
            <a:extLst>
              <a:ext uri="{FF2B5EF4-FFF2-40B4-BE49-F238E27FC236}">
                <a16:creationId xmlns:a16="http://schemas.microsoft.com/office/drawing/2014/main" id="{29EA1B45-7AB5-4746-A558-B90A2AD41C1E}"/>
              </a:ext>
            </a:extLst>
          </p:cNvPr>
          <p:cNvSpPr txBox="1">
            <a:spLocks noChangeArrowheads="1"/>
          </p:cNvSpPr>
          <p:nvPr/>
        </p:nvSpPr>
        <p:spPr bwMode="auto">
          <a:xfrm>
            <a:off x="5616575" y="1638300"/>
            <a:ext cx="1085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Married</a:t>
            </a:r>
            <a:r>
              <a:rPr lang="en-US" altLang="en-US" sz="1920">
                <a:solidFill>
                  <a:schemeClr val="bg2"/>
                </a:solidFill>
              </a:rPr>
              <a:t> </a:t>
            </a:r>
          </a:p>
        </p:txBody>
      </p:sp>
      <p:sp>
        <p:nvSpPr>
          <p:cNvPr id="15382" name="Text Box 28">
            <a:extLst>
              <a:ext uri="{FF2B5EF4-FFF2-40B4-BE49-F238E27FC236}">
                <a16:creationId xmlns:a16="http://schemas.microsoft.com/office/drawing/2014/main" id="{11F801B4-DE34-824E-A198-CAAE4EE30E4F}"/>
              </a:ext>
            </a:extLst>
          </p:cNvPr>
          <p:cNvSpPr txBox="1">
            <a:spLocks noChangeArrowheads="1"/>
          </p:cNvSpPr>
          <p:nvPr/>
        </p:nvSpPr>
        <p:spPr bwMode="auto">
          <a:xfrm>
            <a:off x="7505700" y="1363663"/>
            <a:ext cx="1677988"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15383" name="Text Box 29">
            <a:extLst>
              <a:ext uri="{FF2B5EF4-FFF2-40B4-BE49-F238E27FC236}">
                <a16:creationId xmlns:a16="http://schemas.microsoft.com/office/drawing/2014/main" id="{4EB5AD0C-F909-9047-BF21-550E759E7E88}"/>
              </a:ext>
            </a:extLst>
          </p:cNvPr>
          <p:cNvSpPr txBox="1">
            <a:spLocks noChangeArrowheads="1"/>
          </p:cNvSpPr>
          <p:nvPr/>
        </p:nvSpPr>
        <p:spPr bwMode="auto">
          <a:xfrm>
            <a:off x="8264525" y="3589338"/>
            <a:ext cx="8334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15384" name="Text Box 30">
            <a:extLst>
              <a:ext uri="{FF2B5EF4-FFF2-40B4-BE49-F238E27FC236}">
                <a16:creationId xmlns:a16="http://schemas.microsoft.com/office/drawing/2014/main" id="{A9A7F87D-7C8F-4F4C-BAAF-807A122D0B32}"/>
              </a:ext>
            </a:extLst>
          </p:cNvPr>
          <p:cNvSpPr txBox="1">
            <a:spLocks noChangeArrowheads="1"/>
          </p:cNvSpPr>
          <p:nvPr/>
        </p:nvSpPr>
        <p:spPr bwMode="auto">
          <a:xfrm>
            <a:off x="10394950" y="3589338"/>
            <a:ext cx="8334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sp>
        <p:nvSpPr>
          <p:cNvPr id="15385" name="Text Box 37">
            <a:extLst>
              <a:ext uri="{FF2B5EF4-FFF2-40B4-BE49-F238E27FC236}">
                <a16:creationId xmlns:a16="http://schemas.microsoft.com/office/drawing/2014/main" id="{2561CDF8-843A-0240-A1B4-C638A403E237}"/>
              </a:ext>
            </a:extLst>
          </p:cNvPr>
          <p:cNvSpPr txBox="1">
            <a:spLocks noChangeArrowheads="1"/>
          </p:cNvSpPr>
          <p:nvPr/>
        </p:nvSpPr>
        <p:spPr bwMode="auto">
          <a:xfrm>
            <a:off x="6003925" y="5349875"/>
            <a:ext cx="47561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50000"/>
              </a:spcBef>
              <a:spcAft>
                <a:spcPct val="0"/>
              </a:spcAft>
              <a:buClrTx/>
              <a:buSzTx/>
              <a:buFontTx/>
              <a:buNone/>
              <a:defRPr/>
            </a:pPr>
            <a:r>
              <a:rPr lang="en-US" altLang="en-US" sz="2160">
                <a:solidFill>
                  <a:srgbClr val="CC3300"/>
                </a:solidFill>
              </a:rPr>
              <a:t>There can be more than one tree that fits the same data!</a:t>
            </a:r>
          </a:p>
        </p:txBody>
      </p:sp>
      <p:sp>
        <p:nvSpPr>
          <p:cNvPr id="15386" name="Text Box 5">
            <a:extLst>
              <a:ext uri="{FF2B5EF4-FFF2-40B4-BE49-F238E27FC236}">
                <a16:creationId xmlns:a16="http://schemas.microsoft.com/office/drawing/2014/main" id="{34CD7297-9693-2448-AFD3-B430F8AD5B51}"/>
              </a:ext>
            </a:extLst>
          </p:cNvPr>
          <p:cNvSpPr txBox="1">
            <a:spLocks noChangeArrowheads="1"/>
          </p:cNvSpPr>
          <p:nvPr/>
        </p:nvSpPr>
        <p:spPr bwMode="auto">
          <a:xfrm rot="19183191">
            <a:off x="1963739" y="1116013"/>
            <a:ext cx="10445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nominal</a:t>
            </a:r>
            <a:endParaRPr lang="en-US" altLang="en-US" sz="1920">
              <a:solidFill>
                <a:schemeClr val="bg2"/>
              </a:solidFill>
            </a:endParaRPr>
          </a:p>
        </p:txBody>
      </p:sp>
      <p:sp>
        <p:nvSpPr>
          <p:cNvPr id="15387" name="Text Box 6">
            <a:extLst>
              <a:ext uri="{FF2B5EF4-FFF2-40B4-BE49-F238E27FC236}">
                <a16:creationId xmlns:a16="http://schemas.microsoft.com/office/drawing/2014/main" id="{5312C7F5-374E-5E49-A381-7E16D4D3EC40}"/>
              </a:ext>
            </a:extLst>
          </p:cNvPr>
          <p:cNvSpPr txBox="1">
            <a:spLocks noChangeArrowheads="1"/>
          </p:cNvSpPr>
          <p:nvPr/>
        </p:nvSpPr>
        <p:spPr bwMode="auto">
          <a:xfrm rot="19183191">
            <a:off x="2822576" y="1116013"/>
            <a:ext cx="10445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nominal</a:t>
            </a:r>
            <a:endParaRPr lang="en-US" altLang="en-US" sz="1920">
              <a:solidFill>
                <a:schemeClr val="bg2"/>
              </a:solidFill>
            </a:endParaRPr>
          </a:p>
        </p:txBody>
      </p:sp>
      <p:sp>
        <p:nvSpPr>
          <p:cNvPr id="15388" name="Text Box 7">
            <a:extLst>
              <a:ext uri="{FF2B5EF4-FFF2-40B4-BE49-F238E27FC236}">
                <a16:creationId xmlns:a16="http://schemas.microsoft.com/office/drawing/2014/main" id="{637487C0-6453-6B46-85C6-A5A765B2C9A6}"/>
              </a:ext>
            </a:extLst>
          </p:cNvPr>
          <p:cNvSpPr txBox="1">
            <a:spLocks noChangeArrowheads="1"/>
          </p:cNvSpPr>
          <p:nvPr/>
        </p:nvSpPr>
        <p:spPr bwMode="auto">
          <a:xfrm rot="19183191">
            <a:off x="3825876" y="1220789"/>
            <a:ext cx="66357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006600"/>
                </a:solidFill>
              </a:rPr>
              <a:t>ratio</a:t>
            </a:r>
            <a:endParaRPr lang="en-US" altLang="en-US" sz="1920">
              <a:solidFill>
                <a:schemeClr val="bg2"/>
              </a:solidFill>
            </a:endParaRPr>
          </a:p>
        </p:txBody>
      </p:sp>
      <p:sp>
        <p:nvSpPr>
          <p:cNvPr id="15389" name="Text Box 8">
            <a:extLst>
              <a:ext uri="{FF2B5EF4-FFF2-40B4-BE49-F238E27FC236}">
                <a16:creationId xmlns:a16="http://schemas.microsoft.com/office/drawing/2014/main" id="{EB43B4D7-0E76-DD44-8907-3D8C2A10470E}"/>
              </a:ext>
            </a:extLst>
          </p:cNvPr>
          <p:cNvSpPr txBox="1">
            <a:spLocks noChangeArrowheads="1"/>
          </p:cNvSpPr>
          <p:nvPr/>
        </p:nvSpPr>
        <p:spPr bwMode="auto">
          <a:xfrm rot="19183191">
            <a:off x="4635501" y="1152525"/>
            <a:ext cx="7461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dirty="0">
                <a:solidFill>
                  <a:srgbClr val="006600"/>
                </a:solidFill>
              </a:rPr>
              <a:t>class</a:t>
            </a:r>
            <a:endParaRPr lang="en-US" altLang="en-US" sz="1920" dirty="0">
              <a:solidFill>
                <a:schemeClr val="bg2"/>
              </a:solidFill>
            </a:endParaRPr>
          </a:p>
        </p:txBody>
      </p:sp>
      <p:sp>
        <p:nvSpPr>
          <p:cNvPr id="4" name="Slide Number Placeholder 3">
            <a:extLst>
              <a:ext uri="{FF2B5EF4-FFF2-40B4-BE49-F238E27FC236}">
                <a16:creationId xmlns:a16="http://schemas.microsoft.com/office/drawing/2014/main" id="{15B0D1D5-638C-C44B-A46D-823B0E845E9A}"/>
              </a:ext>
            </a:extLst>
          </p:cNvPr>
          <p:cNvSpPr>
            <a:spLocks noGrp="1"/>
          </p:cNvSpPr>
          <p:nvPr>
            <p:ph type="sldNum" sz="quarter" idx="12"/>
          </p:nvPr>
        </p:nvSpPr>
        <p:spPr/>
        <p:txBody>
          <a:bodyPr/>
          <a:lstStyle/>
          <a:p>
            <a:pPr>
              <a:defRPr/>
            </a:pPr>
            <a:fld id="{0E366104-E9E0-B348-930D-E9E947504838}" type="slidenum">
              <a:rPr lang="en-US" smtClean="0"/>
              <a:pPr>
                <a:defRPr/>
              </a:pPr>
              <a:t>34</a:t>
            </a:fld>
            <a:endParaRPr lang="en-US" dirty="0"/>
          </a:p>
        </p:txBody>
      </p:sp>
      <p:sp>
        <p:nvSpPr>
          <p:cNvPr id="2" name="Date Placeholder 1">
            <a:extLst>
              <a:ext uri="{FF2B5EF4-FFF2-40B4-BE49-F238E27FC236}">
                <a16:creationId xmlns:a16="http://schemas.microsoft.com/office/drawing/2014/main" id="{9C0A1B00-AB1F-AC48-96EB-F0DDA1F987C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7B70231-0CF6-104F-95A3-6956D12DFAB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2671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83B49B9-C749-F640-8C77-C076E5C64D76}"/>
              </a:ext>
            </a:extLst>
          </p:cNvPr>
          <p:cNvSpPr>
            <a:spLocks noGrp="1" noChangeArrowheads="1"/>
          </p:cNvSpPr>
          <p:nvPr>
            <p:ph type="title"/>
          </p:nvPr>
        </p:nvSpPr>
        <p:spPr>
          <a:xfrm>
            <a:off x="990600" y="-304800"/>
            <a:ext cx="9052560" cy="1609344"/>
          </a:xfrm>
        </p:spPr>
        <p:txBody>
          <a:bodyPr/>
          <a:lstStyle/>
          <a:p>
            <a:pPr defTabSz="822960">
              <a:defRPr/>
            </a:pPr>
            <a:r>
              <a:rPr lang="en-US" altLang="en-US" sz="4860" dirty="0"/>
              <a:t>Decision tree classification task</a:t>
            </a:r>
          </a:p>
        </p:txBody>
      </p:sp>
      <p:graphicFrame>
        <p:nvGraphicFramePr>
          <p:cNvPr id="16386" name="Object 3">
            <a:extLst>
              <a:ext uri="{FF2B5EF4-FFF2-40B4-BE49-F238E27FC236}">
                <a16:creationId xmlns:a16="http://schemas.microsoft.com/office/drawing/2014/main" id="{58814E19-7976-2E4C-9C1B-F42B0B891E6A}"/>
              </a:ext>
            </a:extLst>
          </p:cNvPr>
          <p:cNvGraphicFramePr>
            <a:graphicFrameLocks noGrp="1" noChangeAspect="1"/>
          </p:cNvGraphicFramePr>
          <p:nvPr>
            <p:ph idx="1"/>
          </p:nvPr>
        </p:nvGraphicFramePr>
        <p:xfrm>
          <a:off x="3381376" y="2120900"/>
          <a:ext cx="5434013" cy="4051300"/>
        </p:xfrm>
        <a:graphic>
          <a:graphicData uri="http://schemas.openxmlformats.org/presentationml/2006/ole">
            <mc:AlternateContent xmlns:mc="http://schemas.openxmlformats.org/markup-compatibility/2006">
              <mc:Choice xmlns:v="urn:schemas-microsoft-com:vml" Requires="v">
                <p:oleObj spid="_x0000_s5134" name="Visio" r:id="rId4" imgW="8432800" imgH="6286500" progId="Visio.Drawing.6">
                  <p:embed/>
                </p:oleObj>
              </mc:Choice>
              <mc:Fallback>
                <p:oleObj name="Visio" r:id="rId4" imgW="8432800" imgH="6286500" progId="Visio.Drawing.6">
                  <p:embed/>
                  <p:pic>
                    <p:nvPicPr>
                      <p:cNvPr id="16386" name="Object 3">
                        <a:extLst>
                          <a:ext uri="{FF2B5EF4-FFF2-40B4-BE49-F238E27FC236}">
                            <a16:creationId xmlns:a16="http://schemas.microsoft.com/office/drawing/2014/main" id="{58814E19-7976-2E4C-9C1B-F42B0B891E6A}"/>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6" y="2120900"/>
                        <a:ext cx="5434013"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Line 4">
            <a:extLst>
              <a:ext uri="{FF2B5EF4-FFF2-40B4-BE49-F238E27FC236}">
                <a16:creationId xmlns:a16="http://schemas.microsoft.com/office/drawing/2014/main" id="{58F3E2C4-4059-AC42-B3D6-F0759A40A2B8}"/>
              </a:ext>
            </a:extLst>
          </p:cNvPr>
          <p:cNvSpPr>
            <a:spLocks noChangeShapeType="1"/>
          </p:cNvSpPr>
          <p:nvPr/>
        </p:nvSpPr>
        <p:spPr bwMode="auto">
          <a:xfrm flipH="1" flipV="1">
            <a:off x="7020636" y="5450459"/>
            <a:ext cx="0" cy="822325"/>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sz="2160"/>
          </a:p>
        </p:txBody>
      </p:sp>
      <p:sp>
        <p:nvSpPr>
          <p:cNvPr id="17412" name="Text Box 5">
            <a:extLst>
              <a:ext uri="{FF2B5EF4-FFF2-40B4-BE49-F238E27FC236}">
                <a16:creationId xmlns:a16="http://schemas.microsoft.com/office/drawing/2014/main" id="{17D7EC1C-56B7-2B43-B507-ED6ED742F7FA}"/>
              </a:ext>
            </a:extLst>
          </p:cNvPr>
          <p:cNvSpPr txBox="1">
            <a:spLocks noChangeArrowheads="1"/>
          </p:cNvSpPr>
          <p:nvPr/>
        </p:nvSpPr>
        <p:spPr bwMode="auto">
          <a:xfrm>
            <a:off x="9113839" y="4251325"/>
            <a:ext cx="14620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50000"/>
              </a:spcBef>
              <a:spcAft>
                <a:spcPct val="0"/>
              </a:spcAft>
              <a:buClrTx/>
              <a:buSzTx/>
              <a:buFontTx/>
              <a:buNone/>
              <a:defRPr/>
            </a:pPr>
            <a:r>
              <a:rPr lang="en-US" altLang="en-US" sz="1680"/>
              <a:t>Decision Tree</a:t>
            </a:r>
          </a:p>
        </p:txBody>
      </p:sp>
      <p:sp>
        <p:nvSpPr>
          <p:cNvPr id="4" name="Slide Number Placeholder 3">
            <a:extLst>
              <a:ext uri="{FF2B5EF4-FFF2-40B4-BE49-F238E27FC236}">
                <a16:creationId xmlns:a16="http://schemas.microsoft.com/office/drawing/2014/main" id="{5A316C48-28E3-4849-A98C-0DC4AED546FA}"/>
              </a:ext>
            </a:extLst>
          </p:cNvPr>
          <p:cNvSpPr>
            <a:spLocks noGrp="1"/>
          </p:cNvSpPr>
          <p:nvPr>
            <p:ph type="sldNum" sz="quarter" idx="12"/>
          </p:nvPr>
        </p:nvSpPr>
        <p:spPr/>
        <p:txBody>
          <a:bodyPr/>
          <a:lstStyle/>
          <a:p>
            <a:pPr>
              <a:defRPr/>
            </a:pPr>
            <a:fld id="{B191CDCB-0F1F-E043-B400-564D50084985}" type="slidenum">
              <a:rPr lang="en-US" smtClean="0"/>
              <a:pPr>
                <a:defRPr/>
              </a:pPr>
              <a:t>35</a:t>
            </a:fld>
            <a:endParaRPr lang="en-US" dirty="0"/>
          </a:p>
        </p:txBody>
      </p:sp>
      <p:sp>
        <p:nvSpPr>
          <p:cNvPr id="2" name="Date Placeholder 1">
            <a:extLst>
              <a:ext uri="{FF2B5EF4-FFF2-40B4-BE49-F238E27FC236}">
                <a16:creationId xmlns:a16="http://schemas.microsoft.com/office/drawing/2014/main" id="{A2B8743B-F7A0-A946-9ED3-A0DD7BC176D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943423B-4AA6-5E43-BA4D-B213D37ECF5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37827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3AF0E2A-19AB-7D48-80F5-4BDCA720814F}"/>
              </a:ext>
            </a:extLst>
          </p:cNvPr>
          <p:cNvSpPr>
            <a:spLocks noGrp="1" noChangeArrowheads="1"/>
          </p:cNvSpPr>
          <p:nvPr>
            <p:ph type="title"/>
          </p:nvPr>
        </p:nvSpPr>
        <p:spPr>
          <a:xfrm>
            <a:off x="1059619" y="-341871"/>
            <a:ext cx="9052560" cy="1609344"/>
          </a:xfrm>
        </p:spPr>
        <p:txBody>
          <a:bodyPr/>
          <a:lstStyle/>
          <a:p>
            <a:pPr defTabSz="822960">
              <a:defRPr/>
            </a:pPr>
            <a:r>
              <a:rPr lang="en-US" altLang="en-US" sz="4860" dirty="0"/>
              <a:t>Apply model to test data</a:t>
            </a:r>
          </a:p>
        </p:txBody>
      </p:sp>
      <p:grpSp>
        <p:nvGrpSpPr>
          <p:cNvPr id="18434" name="Group 3">
            <a:extLst>
              <a:ext uri="{FF2B5EF4-FFF2-40B4-BE49-F238E27FC236}">
                <a16:creationId xmlns:a16="http://schemas.microsoft.com/office/drawing/2014/main" id="{076E371D-AE88-C743-8437-0D59B0BDC015}"/>
              </a:ext>
            </a:extLst>
          </p:cNvPr>
          <p:cNvGrpSpPr>
            <a:grpSpLocks/>
          </p:cNvGrpSpPr>
          <p:nvPr/>
        </p:nvGrpSpPr>
        <p:grpSpPr bwMode="auto">
          <a:xfrm>
            <a:off x="1431926" y="2149475"/>
            <a:ext cx="5121275" cy="3957638"/>
            <a:chOff x="384" y="1584"/>
            <a:chExt cx="2451" cy="1694"/>
          </a:xfrm>
        </p:grpSpPr>
        <p:sp>
          <p:nvSpPr>
            <p:cNvPr id="19463" name="Line 4">
              <a:extLst>
                <a:ext uri="{FF2B5EF4-FFF2-40B4-BE49-F238E27FC236}">
                  <a16:creationId xmlns:a16="http://schemas.microsoft.com/office/drawing/2014/main" id="{264BA1F2-FD43-9E49-9D0C-1FB6350CB972}"/>
                </a:ext>
              </a:extLst>
            </p:cNvPr>
            <p:cNvSpPr>
              <a:spLocks noChangeShapeType="1"/>
            </p:cNvSpPr>
            <p:nvPr/>
          </p:nvSpPr>
          <p:spPr bwMode="auto">
            <a:xfrm>
              <a:off x="1655" y="2708"/>
              <a:ext cx="153"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9464" name="Line 5">
              <a:extLst>
                <a:ext uri="{FF2B5EF4-FFF2-40B4-BE49-F238E27FC236}">
                  <a16:creationId xmlns:a16="http://schemas.microsoft.com/office/drawing/2014/main" id="{799DE071-7C13-DC48-BAFF-760E5579AEE4}"/>
                </a:ext>
              </a:extLst>
            </p:cNvPr>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9465" name="Line 6">
              <a:extLst>
                <a:ext uri="{FF2B5EF4-FFF2-40B4-BE49-F238E27FC236}">
                  <a16:creationId xmlns:a16="http://schemas.microsoft.com/office/drawing/2014/main" id="{043F59DB-BAEA-014A-BBFD-7F90D1B43471}"/>
                </a:ext>
              </a:extLst>
            </p:cNvPr>
            <p:cNvSpPr>
              <a:spLocks noChangeShapeType="1"/>
            </p:cNvSpPr>
            <p:nvPr/>
          </p:nvSpPr>
          <p:spPr bwMode="auto">
            <a:xfrm flipH="1">
              <a:off x="1350" y="2208"/>
              <a:ext cx="255"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9466" name="Line 7">
              <a:extLst>
                <a:ext uri="{FF2B5EF4-FFF2-40B4-BE49-F238E27FC236}">
                  <a16:creationId xmlns:a16="http://schemas.microsoft.com/office/drawing/2014/main" id="{1AF9E060-8EE1-E442-9404-B3C4218829EB}"/>
                </a:ext>
              </a:extLst>
            </p:cNvPr>
            <p:cNvSpPr>
              <a:spLocks noChangeShapeType="1"/>
            </p:cNvSpPr>
            <p:nvPr/>
          </p:nvSpPr>
          <p:spPr bwMode="auto">
            <a:xfrm>
              <a:off x="2113" y="2208"/>
              <a:ext cx="305"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9467" name="Line 8">
              <a:extLst>
                <a:ext uri="{FF2B5EF4-FFF2-40B4-BE49-F238E27FC236}">
                  <a16:creationId xmlns:a16="http://schemas.microsoft.com/office/drawing/2014/main" id="{FCA5FF68-196C-4046-BC10-156D2D151905}"/>
                </a:ext>
              </a:extLst>
            </p:cNvPr>
            <p:cNvSpPr>
              <a:spLocks noChangeShapeType="1"/>
            </p:cNvSpPr>
            <p:nvPr/>
          </p:nvSpPr>
          <p:spPr bwMode="auto">
            <a:xfrm>
              <a:off x="1452"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9468" name="Line 9">
              <a:extLst>
                <a:ext uri="{FF2B5EF4-FFF2-40B4-BE49-F238E27FC236}">
                  <a16:creationId xmlns:a16="http://schemas.microsoft.com/office/drawing/2014/main" id="{E06F05E9-ABB6-6C4A-80D7-23C9E8B38657}"/>
                </a:ext>
              </a:extLst>
            </p:cNvPr>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19469" name="Text Box 10">
              <a:extLst>
                <a:ext uri="{FF2B5EF4-FFF2-40B4-BE49-F238E27FC236}">
                  <a16:creationId xmlns:a16="http://schemas.microsoft.com/office/drawing/2014/main" id="{03466A3A-D03C-404D-A600-C2409B45F76B}"/>
                </a:ext>
              </a:extLst>
            </p:cNvPr>
            <p:cNvSpPr txBox="1">
              <a:spLocks noChangeArrowheads="1"/>
            </p:cNvSpPr>
            <p:nvPr/>
          </p:nvSpPr>
          <p:spPr bwMode="auto">
            <a:xfrm>
              <a:off x="913" y="1584"/>
              <a:ext cx="590" cy="166"/>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19470" name="Text Box 11">
              <a:extLst>
                <a:ext uri="{FF2B5EF4-FFF2-40B4-BE49-F238E27FC236}">
                  <a16:creationId xmlns:a16="http://schemas.microsoft.com/office/drawing/2014/main" id="{0D58594C-6B22-4E4B-B6D2-183FFC73FB05}"/>
                </a:ext>
              </a:extLst>
            </p:cNvPr>
            <p:cNvSpPr txBox="1">
              <a:spLocks noChangeArrowheads="1"/>
            </p:cNvSpPr>
            <p:nvPr/>
          </p:nvSpPr>
          <p:spPr bwMode="auto">
            <a:xfrm>
              <a:off x="1553" y="2042"/>
              <a:ext cx="589" cy="166"/>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19471" name="Text Box 12">
              <a:extLst>
                <a:ext uri="{FF2B5EF4-FFF2-40B4-BE49-F238E27FC236}">
                  <a16:creationId xmlns:a16="http://schemas.microsoft.com/office/drawing/2014/main" id="{0820C0E3-BE1C-6F4E-A201-4F19CAB8340E}"/>
                </a:ext>
              </a:extLst>
            </p:cNvPr>
            <p:cNvSpPr txBox="1">
              <a:spLocks noChangeArrowheads="1"/>
            </p:cNvSpPr>
            <p:nvPr/>
          </p:nvSpPr>
          <p:spPr bwMode="auto">
            <a:xfrm>
              <a:off x="1096" y="2541"/>
              <a:ext cx="610" cy="166"/>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19472" name="AutoShape 13">
              <a:extLst>
                <a:ext uri="{FF2B5EF4-FFF2-40B4-BE49-F238E27FC236}">
                  <a16:creationId xmlns:a16="http://schemas.microsoft.com/office/drawing/2014/main" id="{365E8864-9954-7640-921E-EF34857008F5}"/>
                </a:ext>
              </a:extLst>
            </p:cNvPr>
            <p:cNvSpPr>
              <a:spLocks noChangeArrowheads="1"/>
            </p:cNvSpPr>
            <p:nvPr/>
          </p:nvSpPr>
          <p:spPr bwMode="auto">
            <a:xfrm>
              <a:off x="1680" y="3038"/>
              <a:ext cx="395" cy="231"/>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9473" name="Text Box 14">
              <a:extLst>
                <a:ext uri="{FF2B5EF4-FFF2-40B4-BE49-F238E27FC236}">
                  <a16:creationId xmlns:a16="http://schemas.microsoft.com/office/drawing/2014/main" id="{8932F8D2-5126-3F43-9211-6B5978A949D6}"/>
                </a:ext>
              </a:extLst>
            </p:cNvPr>
            <p:cNvSpPr txBox="1">
              <a:spLocks noChangeArrowheads="1"/>
            </p:cNvSpPr>
            <p:nvPr/>
          </p:nvSpPr>
          <p:spPr bwMode="auto">
            <a:xfrm>
              <a:off x="1632" y="3038"/>
              <a:ext cx="4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19474" name="AutoShape 15">
              <a:extLst>
                <a:ext uri="{FF2B5EF4-FFF2-40B4-BE49-F238E27FC236}">
                  <a16:creationId xmlns:a16="http://schemas.microsoft.com/office/drawing/2014/main" id="{C3DF71F8-8160-E248-8DD8-4C0BE333B8D2}"/>
                </a:ext>
              </a:extLst>
            </p:cNvPr>
            <p:cNvSpPr>
              <a:spLocks noChangeArrowheads="1"/>
            </p:cNvSpPr>
            <p:nvPr/>
          </p:nvSpPr>
          <p:spPr bwMode="auto">
            <a:xfrm>
              <a:off x="740" y="3049"/>
              <a:ext cx="412" cy="22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9475" name="Text Box 16">
              <a:extLst>
                <a:ext uri="{FF2B5EF4-FFF2-40B4-BE49-F238E27FC236}">
                  <a16:creationId xmlns:a16="http://schemas.microsoft.com/office/drawing/2014/main" id="{755B55A0-A747-4D44-833C-BD09A6EA8EE4}"/>
                </a:ext>
              </a:extLst>
            </p:cNvPr>
            <p:cNvSpPr txBox="1">
              <a:spLocks noChangeArrowheads="1"/>
            </p:cNvSpPr>
            <p:nvPr/>
          </p:nvSpPr>
          <p:spPr bwMode="auto">
            <a:xfrm>
              <a:off x="823" y="3040"/>
              <a:ext cx="26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19476" name="AutoShape 17">
              <a:extLst>
                <a:ext uri="{FF2B5EF4-FFF2-40B4-BE49-F238E27FC236}">
                  <a16:creationId xmlns:a16="http://schemas.microsoft.com/office/drawing/2014/main" id="{B2D3A93A-7041-9949-8A08-4CBC295C27E2}"/>
                </a:ext>
              </a:extLst>
            </p:cNvPr>
            <p:cNvSpPr>
              <a:spLocks noChangeArrowheads="1"/>
            </p:cNvSpPr>
            <p:nvPr/>
          </p:nvSpPr>
          <p:spPr bwMode="auto">
            <a:xfrm>
              <a:off x="384" y="2051"/>
              <a:ext cx="432" cy="21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9477" name="Text Box 18">
              <a:extLst>
                <a:ext uri="{FF2B5EF4-FFF2-40B4-BE49-F238E27FC236}">
                  <a16:creationId xmlns:a16="http://schemas.microsoft.com/office/drawing/2014/main" id="{7E55E05D-1433-9949-AD67-F6ADC0BA5A8E}"/>
                </a:ext>
              </a:extLst>
            </p:cNvPr>
            <p:cNvSpPr txBox="1">
              <a:spLocks noChangeArrowheads="1"/>
            </p:cNvSpPr>
            <p:nvPr/>
          </p:nvSpPr>
          <p:spPr bwMode="auto">
            <a:xfrm>
              <a:off x="467" y="2042"/>
              <a:ext cx="26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19478" name="AutoShape 19">
              <a:extLst>
                <a:ext uri="{FF2B5EF4-FFF2-40B4-BE49-F238E27FC236}">
                  <a16:creationId xmlns:a16="http://schemas.microsoft.com/office/drawing/2014/main" id="{0973DE8E-7254-5F4E-A1E9-83F18DF8AEF5}"/>
                </a:ext>
              </a:extLst>
            </p:cNvPr>
            <p:cNvSpPr>
              <a:spLocks noChangeArrowheads="1"/>
            </p:cNvSpPr>
            <p:nvPr/>
          </p:nvSpPr>
          <p:spPr bwMode="auto">
            <a:xfrm>
              <a:off x="2208" y="2558"/>
              <a:ext cx="432" cy="241"/>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19479" name="Text Box 20">
              <a:extLst>
                <a:ext uri="{FF2B5EF4-FFF2-40B4-BE49-F238E27FC236}">
                  <a16:creationId xmlns:a16="http://schemas.microsoft.com/office/drawing/2014/main" id="{263134C4-266A-FF42-BA43-BD3044F3E36C}"/>
                </a:ext>
              </a:extLst>
            </p:cNvPr>
            <p:cNvSpPr txBox="1">
              <a:spLocks noChangeArrowheads="1"/>
            </p:cNvSpPr>
            <p:nvPr/>
          </p:nvSpPr>
          <p:spPr bwMode="auto">
            <a:xfrm>
              <a:off x="2279" y="2558"/>
              <a:ext cx="26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19480" name="Text Box 21">
              <a:extLst>
                <a:ext uri="{FF2B5EF4-FFF2-40B4-BE49-F238E27FC236}">
                  <a16:creationId xmlns:a16="http://schemas.microsoft.com/office/drawing/2014/main" id="{A4C741D3-D307-3C4A-B851-32FC13C06E4A}"/>
                </a:ext>
              </a:extLst>
            </p:cNvPr>
            <p:cNvSpPr txBox="1">
              <a:spLocks noChangeArrowheads="1"/>
            </p:cNvSpPr>
            <p:nvPr/>
          </p:nvSpPr>
          <p:spPr bwMode="auto">
            <a:xfrm>
              <a:off x="511" y="1750"/>
              <a:ext cx="2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19481" name="Text Box 22">
              <a:extLst>
                <a:ext uri="{FF2B5EF4-FFF2-40B4-BE49-F238E27FC236}">
                  <a16:creationId xmlns:a16="http://schemas.microsoft.com/office/drawing/2014/main" id="{609A19F7-0774-1C4C-8BA9-BE77B09FCCE0}"/>
                </a:ext>
              </a:extLst>
            </p:cNvPr>
            <p:cNvSpPr txBox="1">
              <a:spLocks noChangeArrowheads="1"/>
            </p:cNvSpPr>
            <p:nvPr/>
          </p:nvSpPr>
          <p:spPr bwMode="auto">
            <a:xfrm>
              <a:off x="1670" y="1750"/>
              <a:ext cx="23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No</a:t>
              </a:r>
              <a:endParaRPr lang="en-US" altLang="en-US" sz="1920">
                <a:solidFill>
                  <a:schemeClr val="bg2"/>
                </a:solidFill>
              </a:endParaRPr>
            </a:p>
          </p:txBody>
        </p:sp>
        <p:sp>
          <p:nvSpPr>
            <p:cNvPr id="19482" name="Text Box 23">
              <a:extLst>
                <a:ext uri="{FF2B5EF4-FFF2-40B4-BE49-F238E27FC236}">
                  <a16:creationId xmlns:a16="http://schemas.microsoft.com/office/drawing/2014/main" id="{B243728D-9304-D045-958F-C3A46DC1B5E2}"/>
                </a:ext>
              </a:extLst>
            </p:cNvPr>
            <p:cNvSpPr txBox="1">
              <a:spLocks noChangeArrowheads="1"/>
            </p:cNvSpPr>
            <p:nvPr/>
          </p:nvSpPr>
          <p:spPr bwMode="auto">
            <a:xfrm>
              <a:off x="2315" y="2232"/>
              <a:ext cx="52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Married</a:t>
              </a:r>
              <a:r>
                <a:rPr lang="en-US" altLang="en-US" sz="1920">
                  <a:solidFill>
                    <a:schemeClr val="bg2"/>
                  </a:solidFill>
                </a:rPr>
                <a:t> </a:t>
              </a:r>
            </a:p>
          </p:txBody>
        </p:sp>
        <p:sp>
          <p:nvSpPr>
            <p:cNvPr id="19483" name="Text Box 24">
              <a:extLst>
                <a:ext uri="{FF2B5EF4-FFF2-40B4-BE49-F238E27FC236}">
                  <a16:creationId xmlns:a16="http://schemas.microsoft.com/office/drawing/2014/main" id="{6F3D56A7-D91D-1644-B6A0-EE81A6570561}"/>
                </a:ext>
              </a:extLst>
            </p:cNvPr>
            <p:cNvSpPr txBox="1">
              <a:spLocks noChangeArrowheads="1"/>
            </p:cNvSpPr>
            <p:nvPr/>
          </p:nvSpPr>
          <p:spPr bwMode="auto">
            <a:xfrm>
              <a:off x="954" y="2250"/>
              <a:ext cx="94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19484" name="Text Box 25">
              <a:extLst>
                <a:ext uri="{FF2B5EF4-FFF2-40B4-BE49-F238E27FC236}">
                  <a16:creationId xmlns:a16="http://schemas.microsoft.com/office/drawing/2014/main" id="{835EA7B4-E52E-1B47-AEB7-3CF2B82EE15F}"/>
                </a:ext>
              </a:extLst>
            </p:cNvPr>
            <p:cNvSpPr txBox="1">
              <a:spLocks noChangeArrowheads="1"/>
            </p:cNvSpPr>
            <p:nvPr/>
          </p:nvSpPr>
          <p:spPr bwMode="auto">
            <a:xfrm>
              <a:off x="669" y="2749"/>
              <a:ext cx="39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19485" name="Text Box 26">
              <a:extLst>
                <a:ext uri="{FF2B5EF4-FFF2-40B4-BE49-F238E27FC236}">
                  <a16:creationId xmlns:a16="http://schemas.microsoft.com/office/drawing/2014/main" id="{B9578DD4-D78E-894D-80C2-B249721BA8D8}"/>
                </a:ext>
              </a:extLst>
            </p:cNvPr>
            <p:cNvSpPr txBox="1">
              <a:spLocks noChangeArrowheads="1"/>
            </p:cNvSpPr>
            <p:nvPr/>
          </p:nvSpPr>
          <p:spPr bwMode="auto">
            <a:xfrm>
              <a:off x="1787" y="2749"/>
              <a:ext cx="39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grpSp>
      <p:graphicFrame>
        <p:nvGraphicFramePr>
          <p:cNvPr id="18435" name="Object 27">
            <a:extLst>
              <a:ext uri="{FF2B5EF4-FFF2-40B4-BE49-F238E27FC236}">
                <a16:creationId xmlns:a16="http://schemas.microsoft.com/office/drawing/2014/main" id="{AFB67F89-82A0-FF47-A277-17311DAD5734}"/>
              </a:ext>
            </a:extLst>
          </p:cNvPr>
          <p:cNvGraphicFramePr>
            <a:graphicFrameLocks noChangeAspect="1"/>
          </p:cNvGraphicFramePr>
          <p:nvPr/>
        </p:nvGraphicFramePr>
        <p:xfrm>
          <a:off x="6734176" y="2273300"/>
          <a:ext cx="4011613" cy="1360488"/>
        </p:xfrm>
        <a:graphic>
          <a:graphicData uri="http://schemas.openxmlformats.org/presentationml/2006/ole">
            <mc:AlternateContent xmlns:mc="http://schemas.openxmlformats.org/markup-compatibility/2006">
              <mc:Choice xmlns:v="urn:schemas-microsoft-com:vml" Requires="v">
                <p:oleObj spid="_x0000_s6158" name="Document" r:id="rId4" imgW="27901900" imgH="9448800" progId="Word.Document.8">
                  <p:embed/>
                </p:oleObj>
              </mc:Choice>
              <mc:Fallback>
                <p:oleObj name="Document" r:id="rId4" imgW="27901900" imgH="9448800" progId="Word.Document.8">
                  <p:embed/>
                  <p:pic>
                    <p:nvPicPr>
                      <p:cNvPr id="18435" name="Object 27">
                        <a:extLst>
                          <a:ext uri="{FF2B5EF4-FFF2-40B4-BE49-F238E27FC236}">
                            <a16:creationId xmlns:a16="http://schemas.microsoft.com/office/drawing/2014/main" id="{AFB67F89-82A0-FF47-A277-17311DAD5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6" y="2273300"/>
                        <a:ext cx="4011613" cy="136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Text Box 28">
            <a:extLst>
              <a:ext uri="{FF2B5EF4-FFF2-40B4-BE49-F238E27FC236}">
                <a16:creationId xmlns:a16="http://schemas.microsoft.com/office/drawing/2014/main" id="{1E130D67-8885-6D44-9E74-8F43ABB5A562}"/>
              </a:ext>
            </a:extLst>
          </p:cNvPr>
          <p:cNvSpPr txBox="1">
            <a:spLocks noChangeArrowheads="1"/>
          </p:cNvSpPr>
          <p:nvPr/>
        </p:nvSpPr>
        <p:spPr bwMode="auto">
          <a:xfrm>
            <a:off x="6491289" y="1884363"/>
            <a:ext cx="19192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Test data</a:t>
            </a:r>
            <a:endParaRPr lang="en-US" altLang="en-US" sz="2400">
              <a:solidFill>
                <a:schemeClr val="bg2"/>
              </a:solidFill>
              <a:latin typeface="Arial" panose="020B0604020202020204" pitchFamily="34" charset="0"/>
            </a:endParaRPr>
          </a:p>
        </p:txBody>
      </p:sp>
      <p:sp>
        <p:nvSpPr>
          <p:cNvPr id="18437" name="Text Box 29">
            <a:extLst>
              <a:ext uri="{FF2B5EF4-FFF2-40B4-BE49-F238E27FC236}">
                <a16:creationId xmlns:a16="http://schemas.microsoft.com/office/drawing/2014/main" id="{9C9BDE90-233C-654D-86C5-BD9FE61C4593}"/>
              </a:ext>
            </a:extLst>
          </p:cNvPr>
          <p:cNvSpPr txBox="1">
            <a:spLocks noChangeArrowheads="1"/>
          </p:cNvSpPr>
          <p:nvPr/>
        </p:nvSpPr>
        <p:spPr bwMode="auto">
          <a:xfrm>
            <a:off x="1798638" y="1050925"/>
            <a:ext cx="41148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eaLnBrk="1" hangingPunct="1">
              <a:lnSpc>
                <a:spcPct val="80000"/>
              </a:lnSpc>
              <a:spcBef>
                <a:spcPct val="20000"/>
              </a:spcBef>
              <a:buClr>
                <a:schemeClr val="accent2"/>
              </a:buClr>
              <a:buSzPct val="75000"/>
              <a:buFont typeface="Monotype Sorts" pitchFamily="2" charset="2"/>
              <a:buNone/>
            </a:pPr>
            <a:r>
              <a:rPr lang="en-US" altLang="en-US" sz="2400">
                <a:latin typeface="Arial" panose="020B0604020202020204" pitchFamily="34" charset="0"/>
              </a:rPr>
              <a:t>Start from the root of tree.</a:t>
            </a:r>
          </a:p>
        </p:txBody>
      </p:sp>
      <p:sp>
        <p:nvSpPr>
          <p:cNvPr id="19462" name="Line 30">
            <a:extLst>
              <a:ext uri="{FF2B5EF4-FFF2-40B4-BE49-F238E27FC236}">
                <a16:creationId xmlns:a16="http://schemas.microsoft.com/office/drawing/2014/main" id="{9BF7F2FE-C425-654A-A3E5-32CDEA68B92B}"/>
              </a:ext>
            </a:extLst>
          </p:cNvPr>
          <p:cNvSpPr>
            <a:spLocks noChangeShapeType="1"/>
          </p:cNvSpPr>
          <p:nvPr/>
        </p:nvSpPr>
        <p:spPr bwMode="auto">
          <a:xfrm>
            <a:off x="3170238" y="1508126"/>
            <a:ext cx="0" cy="549275"/>
          </a:xfrm>
          <a:prstGeom prst="line">
            <a:avLst/>
          </a:prstGeom>
          <a:noFill/>
          <a:ln w="158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4" name="Slide Number Placeholder 3">
            <a:extLst>
              <a:ext uri="{FF2B5EF4-FFF2-40B4-BE49-F238E27FC236}">
                <a16:creationId xmlns:a16="http://schemas.microsoft.com/office/drawing/2014/main" id="{DA310E66-01F8-E541-AF7E-571CE8A1EBE5}"/>
              </a:ext>
            </a:extLst>
          </p:cNvPr>
          <p:cNvSpPr>
            <a:spLocks noGrp="1"/>
          </p:cNvSpPr>
          <p:nvPr>
            <p:ph type="sldNum" sz="quarter" idx="12"/>
          </p:nvPr>
        </p:nvSpPr>
        <p:spPr/>
        <p:txBody>
          <a:bodyPr/>
          <a:lstStyle/>
          <a:p>
            <a:pPr>
              <a:defRPr/>
            </a:pPr>
            <a:fld id="{0E366104-E9E0-B348-930D-E9E947504838}" type="slidenum">
              <a:rPr lang="en-US" smtClean="0"/>
              <a:pPr>
                <a:defRPr/>
              </a:pPr>
              <a:t>36</a:t>
            </a:fld>
            <a:endParaRPr lang="en-US" dirty="0"/>
          </a:p>
        </p:txBody>
      </p:sp>
      <p:sp>
        <p:nvSpPr>
          <p:cNvPr id="2" name="Date Placeholder 1">
            <a:extLst>
              <a:ext uri="{FF2B5EF4-FFF2-40B4-BE49-F238E27FC236}">
                <a16:creationId xmlns:a16="http://schemas.microsoft.com/office/drawing/2014/main" id="{947ED006-B395-1A4E-B555-B44DDB70361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8E62638-9B77-F042-ACA3-0C5042BBD59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57552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6D3D96C7-9DD6-EF47-BF91-41043E33F597}"/>
              </a:ext>
            </a:extLst>
          </p:cNvPr>
          <p:cNvSpPr>
            <a:spLocks noGrp="1" noChangeArrowheads="1"/>
          </p:cNvSpPr>
          <p:nvPr>
            <p:ph type="title"/>
          </p:nvPr>
        </p:nvSpPr>
        <p:spPr>
          <a:xfrm>
            <a:off x="992535" y="-367692"/>
            <a:ext cx="9052560" cy="1609344"/>
          </a:xfrm>
        </p:spPr>
        <p:txBody>
          <a:bodyPr/>
          <a:lstStyle/>
          <a:p>
            <a:pPr defTabSz="822960">
              <a:defRPr/>
            </a:pPr>
            <a:r>
              <a:rPr lang="en-US" altLang="en-US" sz="4860"/>
              <a:t>Apply model to test data</a:t>
            </a:r>
          </a:p>
        </p:txBody>
      </p:sp>
      <p:grpSp>
        <p:nvGrpSpPr>
          <p:cNvPr id="20482" name="Group 3">
            <a:extLst>
              <a:ext uri="{FF2B5EF4-FFF2-40B4-BE49-F238E27FC236}">
                <a16:creationId xmlns:a16="http://schemas.microsoft.com/office/drawing/2014/main" id="{0B8E77B2-71E4-894D-A29F-2A4D81ADD36C}"/>
              </a:ext>
            </a:extLst>
          </p:cNvPr>
          <p:cNvGrpSpPr>
            <a:grpSpLocks/>
          </p:cNvGrpSpPr>
          <p:nvPr/>
        </p:nvGrpSpPr>
        <p:grpSpPr bwMode="auto">
          <a:xfrm>
            <a:off x="1431926" y="2149475"/>
            <a:ext cx="5121275" cy="3957638"/>
            <a:chOff x="384" y="1584"/>
            <a:chExt cx="2451" cy="1694"/>
          </a:xfrm>
        </p:grpSpPr>
        <p:sp>
          <p:nvSpPr>
            <p:cNvPr id="21510" name="Line 4">
              <a:extLst>
                <a:ext uri="{FF2B5EF4-FFF2-40B4-BE49-F238E27FC236}">
                  <a16:creationId xmlns:a16="http://schemas.microsoft.com/office/drawing/2014/main" id="{98A1201B-0C26-9640-923F-6A47A1DB8B39}"/>
                </a:ext>
              </a:extLst>
            </p:cNvPr>
            <p:cNvSpPr>
              <a:spLocks noChangeShapeType="1"/>
            </p:cNvSpPr>
            <p:nvPr/>
          </p:nvSpPr>
          <p:spPr bwMode="auto">
            <a:xfrm>
              <a:off x="1655" y="2708"/>
              <a:ext cx="153"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1511" name="Line 5">
              <a:extLst>
                <a:ext uri="{FF2B5EF4-FFF2-40B4-BE49-F238E27FC236}">
                  <a16:creationId xmlns:a16="http://schemas.microsoft.com/office/drawing/2014/main" id="{96B2616B-AD35-1A4C-A57F-CF4CFBE0DF51}"/>
                </a:ext>
              </a:extLst>
            </p:cNvPr>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1512" name="Line 6">
              <a:extLst>
                <a:ext uri="{FF2B5EF4-FFF2-40B4-BE49-F238E27FC236}">
                  <a16:creationId xmlns:a16="http://schemas.microsoft.com/office/drawing/2014/main" id="{0A96A2B8-602E-B14B-A2AA-42CF7D2744F7}"/>
                </a:ext>
              </a:extLst>
            </p:cNvPr>
            <p:cNvSpPr>
              <a:spLocks noChangeShapeType="1"/>
            </p:cNvSpPr>
            <p:nvPr/>
          </p:nvSpPr>
          <p:spPr bwMode="auto">
            <a:xfrm flipH="1">
              <a:off x="1350" y="2208"/>
              <a:ext cx="255"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1513" name="Line 7">
              <a:extLst>
                <a:ext uri="{FF2B5EF4-FFF2-40B4-BE49-F238E27FC236}">
                  <a16:creationId xmlns:a16="http://schemas.microsoft.com/office/drawing/2014/main" id="{58B739BD-4B4D-9F44-971F-0BA99BB9F9B2}"/>
                </a:ext>
              </a:extLst>
            </p:cNvPr>
            <p:cNvSpPr>
              <a:spLocks noChangeShapeType="1"/>
            </p:cNvSpPr>
            <p:nvPr/>
          </p:nvSpPr>
          <p:spPr bwMode="auto">
            <a:xfrm>
              <a:off x="2113" y="2208"/>
              <a:ext cx="305" cy="33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1514" name="Line 8">
              <a:extLst>
                <a:ext uri="{FF2B5EF4-FFF2-40B4-BE49-F238E27FC236}">
                  <a16:creationId xmlns:a16="http://schemas.microsoft.com/office/drawing/2014/main" id="{30DF78A8-F7E6-904B-9C67-A575A74D6E0B}"/>
                </a:ext>
              </a:extLst>
            </p:cNvPr>
            <p:cNvSpPr>
              <a:spLocks noChangeShapeType="1"/>
            </p:cNvSpPr>
            <p:nvPr/>
          </p:nvSpPr>
          <p:spPr bwMode="auto">
            <a:xfrm>
              <a:off x="1452"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1515" name="Line 9">
              <a:extLst>
                <a:ext uri="{FF2B5EF4-FFF2-40B4-BE49-F238E27FC236}">
                  <a16:creationId xmlns:a16="http://schemas.microsoft.com/office/drawing/2014/main" id="{057CE4D5-9F1B-B443-8448-0672B65322DB}"/>
                </a:ext>
              </a:extLst>
            </p:cNvPr>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1516" name="Text Box 10">
              <a:extLst>
                <a:ext uri="{FF2B5EF4-FFF2-40B4-BE49-F238E27FC236}">
                  <a16:creationId xmlns:a16="http://schemas.microsoft.com/office/drawing/2014/main" id="{22292C1A-7402-F94C-82E1-2F007428208F}"/>
                </a:ext>
              </a:extLst>
            </p:cNvPr>
            <p:cNvSpPr txBox="1">
              <a:spLocks noChangeArrowheads="1"/>
            </p:cNvSpPr>
            <p:nvPr/>
          </p:nvSpPr>
          <p:spPr bwMode="auto">
            <a:xfrm>
              <a:off x="913" y="1584"/>
              <a:ext cx="590" cy="166"/>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21517" name="Text Box 11">
              <a:extLst>
                <a:ext uri="{FF2B5EF4-FFF2-40B4-BE49-F238E27FC236}">
                  <a16:creationId xmlns:a16="http://schemas.microsoft.com/office/drawing/2014/main" id="{29A55839-988A-EB4E-A34E-D5163F8864D8}"/>
                </a:ext>
              </a:extLst>
            </p:cNvPr>
            <p:cNvSpPr txBox="1">
              <a:spLocks noChangeArrowheads="1"/>
            </p:cNvSpPr>
            <p:nvPr/>
          </p:nvSpPr>
          <p:spPr bwMode="auto">
            <a:xfrm>
              <a:off x="1553" y="2042"/>
              <a:ext cx="589" cy="166"/>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21518" name="Text Box 12">
              <a:extLst>
                <a:ext uri="{FF2B5EF4-FFF2-40B4-BE49-F238E27FC236}">
                  <a16:creationId xmlns:a16="http://schemas.microsoft.com/office/drawing/2014/main" id="{64A15E8B-8811-B541-889A-21331E6B7DED}"/>
                </a:ext>
              </a:extLst>
            </p:cNvPr>
            <p:cNvSpPr txBox="1">
              <a:spLocks noChangeArrowheads="1"/>
            </p:cNvSpPr>
            <p:nvPr/>
          </p:nvSpPr>
          <p:spPr bwMode="auto">
            <a:xfrm>
              <a:off x="1096" y="2541"/>
              <a:ext cx="610" cy="166"/>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21519" name="AutoShape 13">
              <a:extLst>
                <a:ext uri="{FF2B5EF4-FFF2-40B4-BE49-F238E27FC236}">
                  <a16:creationId xmlns:a16="http://schemas.microsoft.com/office/drawing/2014/main" id="{AF693E9A-6545-A347-92A5-6388F6C7F7CD}"/>
                </a:ext>
              </a:extLst>
            </p:cNvPr>
            <p:cNvSpPr>
              <a:spLocks noChangeArrowheads="1"/>
            </p:cNvSpPr>
            <p:nvPr/>
          </p:nvSpPr>
          <p:spPr bwMode="auto">
            <a:xfrm>
              <a:off x="1680" y="3038"/>
              <a:ext cx="395" cy="231"/>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1520" name="Text Box 14">
              <a:extLst>
                <a:ext uri="{FF2B5EF4-FFF2-40B4-BE49-F238E27FC236}">
                  <a16:creationId xmlns:a16="http://schemas.microsoft.com/office/drawing/2014/main" id="{C91A0E6D-2424-F648-AC91-533BA85EE130}"/>
                </a:ext>
              </a:extLst>
            </p:cNvPr>
            <p:cNvSpPr txBox="1">
              <a:spLocks noChangeArrowheads="1"/>
            </p:cNvSpPr>
            <p:nvPr/>
          </p:nvSpPr>
          <p:spPr bwMode="auto">
            <a:xfrm>
              <a:off x="1632" y="3038"/>
              <a:ext cx="4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21521" name="AutoShape 15">
              <a:extLst>
                <a:ext uri="{FF2B5EF4-FFF2-40B4-BE49-F238E27FC236}">
                  <a16:creationId xmlns:a16="http://schemas.microsoft.com/office/drawing/2014/main" id="{C747C61E-2B8F-4941-8E60-AC1CEBD7795F}"/>
                </a:ext>
              </a:extLst>
            </p:cNvPr>
            <p:cNvSpPr>
              <a:spLocks noChangeArrowheads="1"/>
            </p:cNvSpPr>
            <p:nvPr/>
          </p:nvSpPr>
          <p:spPr bwMode="auto">
            <a:xfrm>
              <a:off x="740" y="3049"/>
              <a:ext cx="412" cy="22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1522" name="Text Box 16">
              <a:extLst>
                <a:ext uri="{FF2B5EF4-FFF2-40B4-BE49-F238E27FC236}">
                  <a16:creationId xmlns:a16="http://schemas.microsoft.com/office/drawing/2014/main" id="{72D6A7A2-1F8D-C34E-9E2F-1D626ED693E3}"/>
                </a:ext>
              </a:extLst>
            </p:cNvPr>
            <p:cNvSpPr txBox="1">
              <a:spLocks noChangeArrowheads="1"/>
            </p:cNvSpPr>
            <p:nvPr/>
          </p:nvSpPr>
          <p:spPr bwMode="auto">
            <a:xfrm>
              <a:off x="823" y="3040"/>
              <a:ext cx="26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1523" name="AutoShape 17">
              <a:extLst>
                <a:ext uri="{FF2B5EF4-FFF2-40B4-BE49-F238E27FC236}">
                  <a16:creationId xmlns:a16="http://schemas.microsoft.com/office/drawing/2014/main" id="{70036412-920E-BC46-B016-FF96672E8252}"/>
                </a:ext>
              </a:extLst>
            </p:cNvPr>
            <p:cNvSpPr>
              <a:spLocks noChangeArrowheads="1"/>
            </p:cNvSpPr>
            <p:nvPr/>
          </p:nvSpPr>
          <p:spPr bwMode="auto">
            <a:xfrm>
              <a:off x="384" y="2051"/>
              <a:ext cx="432" cy="219"/>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1524" name="Text Box 18">
              <a:extLst>
                <a:ext uri="{FF2B5EF4-FFF2-40B4-BE49-F238E27FC236}">
                  <a16:creationId xmlns:a16="http://schemas.microsoft.com/office/drawing/2014/main" id="{4E48BB1F-2C84-0B41-B012-A198741428BD}"/>
                </a:ext>
              </a:extLst>
            </p:cNvPr>
            <p:cNvSpPr txBox="1">
              <a:spLocks noChangeArrowheads="1"/>
            </p:cNvSpPr>
            <p:nvPr/>
          </p:nvSpPr>
          <p:spPr bwMode="auto">
            <a:xfrm>
              <a:off x="467" y="2042"/>
              <a:ext cx="26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21525" name="AutoShape 19">
              <a:extLst>
                <a:ext uri="{FF2B5EF4-FFF2-40B4-BE49-F238E27FC236}">
                  <a16:creationId xmlns:a16="http://schemas.microsoft.com/office/drawing/2014/main" id="{2F090094-29B0-8C41-A2AD-042CAFE1A44A}"/>
                </a:ext>
              </a:extLst>
            </p:cNvPr>
            <p:cNvSpPr>
              <a:spLocks noChangeArrowheads="1"/>
            </p:cNvSpPr>
            <p:nvPr/>
          </p:nvSpPr>
          <p:spPr bwMode="auto">
            <a:xfrm>
              <a:off x="2208" y="2558"/>
              <a:ext cx="432" cy="241"/>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1526" name="Text Box 20">
              <a:extLst>
                <a:ext uri="{FF2B5EF4-FFF2-40B4-BE49-F238E27FC236}">
                  <a16:creationId xmlns:a16="http://schemas.microsoft.com/office/drawing/2014/main" id="{C7B21117-EB29-0F4A-A850-691589192C89}"/>
                </a:ext>
              </a:extLst>
            </p:cNvPr>
            <p:cNvSpPr txBox="1">
              <a:spLocks noChangeArrowheads="1"/>
            </p:cNvSpPr>
            <p:nvPr/>
          </p:nvSpPr>
          <p:spPr bwMode="auto">
            <a:xfrm>
              <a:off x="2279" y="2558"/>
              <a:ext cx="26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1527" name="Text Box 21">
              <a:extLst>
                <a:ext uri="{FF2B5EF4-FFF2-40B4-BE49-F238E27FC236}">
                  <a16:creationId xmlns:a16="http://schemas.microsoft.com/office/drawing/2014/main" id="{F2D452CF-3B2D-8E4F-A49F-07568D145349}"/>
                </a:ext>
              </a:extLst>
            </p:cNvPr>
            <p:cNvSpPr txBox="1">
              <a:spLocks noChangeArrowheads="1"/>
            </p:cNvSpPr>
            <p:nvPr/>
          </p:nvSpPr>
          <p:spPr bwMode="auto">
            <a:xfrm>
              <a:off x="511" y="1750"/>
              <a:ext cx="2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21528" name="Text Box 22">
              <a:extLst>
                <a:ext uri="{FF2B5EF4-FFF2-40B4-BE49-F238E27FC236}">
                  <a16:creationId xmlns:a16="http://schemas.microsoft.com/office/drawing/2014/main" id="{20366D98-8E87-5A4D-A562-420A0AD21D26}"/>
                </a:ext>
              </a:extLst>
            </p:cNvPr>
            <p:cNvSpPr txBox="1">
              <a:spLocks noChangeArrowheads="1"/>
            </p:cNvSpPr>
            <p:nvPr/>
          </p:nvSpPr>
          <p:spPr bwMode="auto">
            <a:xfrm>
              <a:off x="1670" y="1750"/>
              <a:ext cx="23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No</a:t>
              </a:r>
              <a:endParaRPr lang="en-US" altLang="en-US" sz="1920">
                <a:solidFill>
                  <a:schemeClr val="bg2"/>
                </a:solidFill>
              </a:endParaRPr>
            </a:p>
          </p:txBody>
        </p:sp>
        <p:sp>
          <p:nvSpPr>
            <p:cNvPr id="21529" name="Text Box 23">
              <a:extLst>
                <a:ext uri="{FF2B5EF4-FFF2-40B4-BE49-F238E27FC236}">
                  <a16:creationId xmlns:a16="http://schemas.microsoft.com/office/drawing/2014/main" id="{349CC342-CB4C-9849-A76E-33E0236D328E}"/>
                </a:ext>
              </a:extLst>
            </p:cNvPr>
            <p:cNvSpPr txBox="1">
              <a:spLocks noChangeArrowheads="1"/>
            </p:cNvSpPr>
            <p:nvPr/>
          </p:nvSpPr>
          <p:spPr bwMode="auto">
            <a:xfrm>
              <a:off x="2315" y="2232"/>
              <a:ext cx="52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Married</a:t>
              </a:r>
              <a:r>
                <a:rPr lang="en-US" altLang="en-US" sz="1920">
                  <a:solidFill>
                    <a:schemeClr val="bg2"/>
                  </a:solidFill>
                </a:rPr>
                <a:t> </a:t>
              </a:r>
            </a:p>
          </p:txBody>
        </p:sp>
        <p:sp>
          <p:nvSpPr>
            <p:cNvPr id="21530" name="Text Box 24">
              <a:extLst>
                <a:ext uri="{FF2B5EF4-FFF2-40B4-BE49-F238E27FC236}">
                  <a16:creationId xmlns:a16="http://schemas.microsoft.com/office/drawing/2014/main" id="{78262F02-350F-2643-BD31-0A7A37CC49CD}"/>
                </a:ext>
              </a:extLst>
            </p:cNvPr>
            <p:cNvSpPr txBox="1">
              <a:spLocks noChangeArrowheads="1"/>
            </p:cNvSpPr>
            <p:nvPr/>
          </p:nvSpPr>
          <p:spPr bwMode="auto">
            <a:xfrm>
              <a:off x="954" y="2250"/>
              <a:ext cx="94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21531" name="Text Box 25">
              <a:extLst>
                <a:ext uri="{FF2B5EF4-FFF2-40B4-BE49-F238E27FC236}">
                  <a16:creationId xmlns:a16="http://schemas.microsoft.com/office/drawing/2014/main" id="{96D4B717-0482-1241-9BF6-A9B13D061F5B}"/>
                </a:ext>
              </a:extLst>
            </p:cNvPr>
            <p:cNvSpPr txBox="1">
              <a:spLocks noChangeArrowheads="1"/>
            </p:cNvSpPr>
            <p:nvPr/>
          </p:nvSpPr>
          <p:spPr bwMode="auto">
            <a:xfrm>
              <a:off x="669" y="2749"/>
              <a:ext cx="39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21532" name="Text Box 26">
              <a:extLst>
                <a:ext uri="{FF2B5EF4-FFF2-40B4-BE49-F238E27FC236}">
                  <a16:creationId xmlns:a16="http://schemas.microsoft.com/office/drawing/2014/main" id="{6662E877-C85B-0144-869B-070C015BDC5E}"/>
                </a:ext>
              </a:extLst>
            </p:cNvPr>
            <p:cNvSpPr txBox="1">
              <a:spLocks noChangeArrowheads="1"/>
            </p:cNvSpPr>
            <p:nvPr/>
          </p:nvSpPr>
          <p:spPr bwMode="auto">
            <a:xfrm>
              <a:off x="1787" y="2749"/>
              <a:ext cx="39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grpSp>
      <p:graphicFrame>
        <p:nvGraphicFramePr>
          <p:cNvPr id="20483" name="Object 27">
            <a:extLst>
              <a:ext uri="{FF2B5EF4-FFF2-40B4-BE49-F238E27FC236}">
                <a16:creationId xmlns:a16="http://schemas.microsoft.com/office/drawing/2014/main" id="{7D44B57F-F66E-CF49-BC75-5A73CAFD4542}"/>
              </a:ext>
            </a:extLst>
          </p:cNvPr>
          <p:cNvGraphicFramePr>
            <a:graphicFrameLocks noChangeAspect="1"/>
          </p:cNvGraphicFramePr>
          <p:nvPr/>
        </p:nvGraphicFramePr>
        <p:xfrm>
          <a:off x="6553201" y="1235075"/>
          <a:ext cx="4011613" cy="1358900"/>
        </p:xfrm>
        <a:graphic>
          <a:graphicData uri="http://schemas.openxmlformats.org/presentationml/2006/ole">
            <mc:AlternateContent xmlns:mc="http://schemas.openxmlformats.org/markup-compatibility/2006">
              <mc:Choice xmlns:v="urn:schemas-microsoft-com:vml" Requires="v">
                <p:oleObj spid="_x0000_s7182" name="Document" r:id="rId3" imgW="27901900" imgH="9448800" progId="Word.Document.8">
                  <p:embed/>
                </p:oleObj>
              </mc:Choice>
              <mc:Fallback>
                <p:oleObj name="Document" r:id="rId3" imgW="27901900" imgH="9448800" progId="Word.Document.8">
                  <p:embed/>
                  <p:pic>
                    <p:nvPicPr>
                      <p:cNvPr id="20483" name="Object 27">
                        <a:extLst>
                          <a:ext uri="{FF2B5EF4-FFF2-40B4-BE49-F238E27FC236}">
                            <a16:creationId xmlns:a16="http://schemas.microsoft.com/office/drawing/2014/main" id="{7D44B57F-F66E-CF49-BC75-5A73CAFD4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1235075"/>
                        <a:ext cx="4011613"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4" name="Text Box 28">
            <a:extLst>
              <a:ext uri="{FF2B5EF4-FFF2-40B4-BE49-F238E27FC236}">
                <a16:creationId xmlns:a16="http://schemas.microsoft.com/office/drawing/2014/main" id="{6C99B37D-EC7E-1B45-86E3-5F0946BAC131}"/>
              </a:ext>
            </a:extLst>
          </p:cNvPr>
          <p:cNvSpPr txBox="1">
            <a:spLocks noChangeArrowheads="1"/>
          </p:cNvSpPr>
          <p:nvPr/>
        </p:nvSpPr>
        <p:spPr bwMode="auto">
          <a:xfrm>
            <a:off x="6370639" y="685800"/>
            <a:ext cx="19192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Test data</a:t>
            </a:r>
            <a:endParaRPr lang="en-US" altLang="en-US" sz="2400">
              <a:solidFill>
                <a:schemeClr val="bg2"/>
              </a:solidFill>
              <a:latin typeface="Arial" panose="020B0604020202020204" pitchFamily="34" charset="0"/>
            </a:endParaRPr>
          </a:p>
        </p:txBody>
      </p:sp>
      <p:sp>
        <p:nvSpPr>
          <p:cNvPr id="21509" name="Line 29">
            <a:extLst>
              <a:ext uri="{FF2B5EF4-FFF2-40B4-BE49-F238E27FC236}">
                <a16:creationId xmlns:a16="http://schemas.microsoft.com/office/drawing/2014/main" id="{E92EEC7B-E628-BE41-9403-A57D5F81DB3D}"/>
              </a:ext>
            </a:extLst>
          </p:cNvPr>
          <p:cNvSpPr>
            <a:spLocks noChangeShapeType="1"/>
          </p:cNvSpPr>
          <p:nvPr/>
        </p:nvSpPr>
        <p:spPr bwMode="auto">
          <a:xfrm flipH="1">
            <a:off x="3810001" y="1508126"/>
            <a:ext cx="2835275" cy="823913"/>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4" name="Slide Number Placeholder 3">
            <a:extLst>
              <a:ext uri="{FF2B5EF4-FFF2-40B4-BE49-F238E27FC236}">
                <a16:creationId xmlns:a16="http://schemas.microsoft.com/office/drawing/2014/main" id="{C32B204F-706B-AA4C-90D4-AE5F606BE1DE}"/>
              </a:ext>
            </a:extLst>
          </p:cNvPr>
          <p:cNvSpPr>
            <a:spLocks noGrp="1"/>
          </p:cNvSpPr>
          <p:nvPr>
            <p:ph type="sldNum" sz="quarter" idx="12"/>
          </p:nvPr>
        </p:nvSpPr>
        <p:spPr/>
        <p:txBody>
          <a:bodyPr/>
          <a:lstStyle/>
          <a:p>
            <a:pPr>
              <a:defRPr/>
            </a:pPr>
            <a:fld id="{0E366104-E9E0-B348-930D-E9E947504838}" type="slidenum">
              <a:rPr lang="en-US" smtClean="0"/>
              <a:pPr>
                <a:defRPr/>
              </a:pPr>
              <a:t>37</a:t>
            </a:fld>
            <a:endParaRPr lang="en-US" dirty="0"/>
          </a:p>
        </p:txBody>
      </p:sp>
      <p:sp>
        <p:nvSpPr>
          <p:cNvPr id="2" name="Date Placeholder 1">
            <a:extLst>
              <a:ext uri="{FF2B5EF4-FFF2-40B4-BE49-F238E27FC236}">
                <a16:creationId xmlns:a16="http://schemas.microsoft.com/office/drawing/2014/main" id="{E1056FB4-94F3-0944-8D00-F1179D45BAD1}"/>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D31D7FF-9EA3-0746-AA84-DD52080CADC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618171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CDBB08EB-ACC6-1A4E-ABE4-DE93D8FECA1D}"/>
              </a:ext>
            </a:extLst>
          </p:cNvPr>
          <p:cNvSpPr>
            <a:spLocks noGrp="1" noChangeArrowheads="1"/>
          </p:cNvSpPr>
          <p:nvPr>
            <p:ph type="title"/>
          </p:nvPr>
        </p:nvSpPr>
        <p:spPr>
          <a:xfrm>
            <a:off x="941366" y="-238696"/>
            <a:ext cx="9052560" cy="1609344"/>
          </a:xfrm>
        </p:spPr>
        <p:txBody>
          <a:bodyPr/>
          <a:lstStyle/>
          <a:p>
            <a:pPr defTabSz="822960">
              <a:defRPr/>
            </a:pPr>
            <a:r>
              <a:rPr lang="en-US" altLang="en-US" sz="4860" dirty="0"/>
              <a:t>Apply model to test data</a:t>
            </a:r>
          </a:p>
        </p:txBody>
      </p:sp>
      <p:sp>
        <p:nvSpPr>
          <p:cNvPr id="22530" name="Line 3">
            <a:extLst>
              <a:ext uri="{FF2B5EF4-FFF2-40B4-BE49-F238E27FC236}">
                <a16:creationId xmlns:a16="http://schemas.microsoft.com/office/drawing/2014/main" id="{4DAE88A8-3914-374E-BCFC-25C6EADBB58D}"/>
              </a:ext>
            </a:extLst>
          </p:cNvPr>
          <p:cNvSpPr>
            <a:spLocks noChangeShapeType="1"/>
          </p:cNvSpPr>
          <p:nvPr/>
        </p:nvSpPr>
        <p:spPr bwMode="auto">
          <a:xfrm>
            <a:off x="4087814" y="4775200"/>
            <a:ext cx="320675"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2531" name="Line 4">
            <a:extLst>
              <a:ext uri="{FF2B5EF4-FFF2-40B4-BE49-F238E27FC236}">
                <a16:creationId xmlns:a16="http://schemas.microsoft.com/office/drawing/2014/main" id="{A995D229-6BE1-C247-A82F-FB701C4E225C}"/>
              </a:ext>
            </a:extLst>
          </p:cNvPr>
          <p:cNvSpPr>
            <a:spLocks noChangeShapeType="1"/>
          </p:cNvSpPr>
          <p:nvPr/>
        </p:nvSpPr>
        <p:spPr bwMode="auto">
          <a:xfrm flipH="1">
            <a:off x="2600325" y="4775200"/>
            <a:ext cx="427038"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2532" name="Line 5">
            <a:extLst>
              <a:ext uri="{FF2B5EF4-FFF2-40B4-BE49-F238E27FC236}">
                <a16:creationId xmlns:a16="http://schemas.microsoft.com/office/drawing/2014/main" id="{6490FAE5-0E1D-C145-A378-655B4E671C38}"/>
              </a:ext>
            </a:extLst>
          </p:cNvPr>
          <p:cNvSpPr>
            <a:spLocks noChangeShapeType="1"/>
          </p:cNvSpPr>
          <p:nvPr/>
        </p:nvSpPr>
        <p:spPr bwMode="auto">
          <a:xfrm flipH="1">
            <a:off x="3449638" y="3606801"/>
            <a:ext cx="531812" cy="77787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2533" name="Line 6">
            <a:extLst>
              <a:ext uri="{FF2B5EF4-FFF2-40B4-BE49-F238E27FC236}">
                <a16:creationId xmlns:a16="http://schemas.microsoft.com/office/drawing/2014/main" id="{E96D17B2-9A4B-634C-8D9E-32494584ED9A}"/>
              </a:ext>
            </a:extLst>
          </p:cNvPr>
          <p:cNvSpPr>
            <a:spLocks noChangeShapeType="1"/>
          </p:cNvSpPr>
          <p:nvPr/>
        </p:nvSpPr>
        <p:spPr bwMode="auto">
          <a:xfrm>
            <a:off x="5045076" y="3606801"/>
            <a:ext cx="638175" cy="77787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2534" name="Line 7">
            <a:extLst>
              <a:ext uri="{FF2B5EF4-FFF2-40B4-BE49-F238E27FC236}">
                <a16:creationId xmlns:a16="http://schemas.microsoft.com/office/drawing/2014/main" id="{9794FFBB-2E4B-A744-B832-544AFA722D0F}"/>
              </a:ext>
            </a:extLst>
          </p:cNvPr>
          <p:cNvSpPr>
            <a:spLocks noChangeShapeType="1"/>
          </p:cNvSpPr>
          <p:nvPr/>
        </p:nvSpPr>
        <p:spPr bwMode="auto">
          <a:xfrm>
            <a:off x="3663950" y="2536826"/>
            <a:ext cx="744538" cy="682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2535" name="Line 8">
            <a:extLst>
              <a:ext uri="{FF2B5EF4-FFF2-40B4-BE49-F238E27FC236}">
                <a16:creationId xmlns:a16="http://schemas.microsoft.com/office/drawing/2014/main" id="{B868931D-3CEB-C54E-99BE-1C9D1CF5EB34}"/>
              </a:ext>
            </a:extLst>
          </p:cNvPr>
          <p:cNvSpPr>
            <a:spLocks noChangeShapeType="1"/>
          </p:cNvSpPr>
          <p:nvPr/>
        </p:nvSpPr>
        <p:spPr bwMode="auto">
          <a:xfrm flipH="1">
            <a:off x="1857375" y="2536826"/>
            <a:ext cx="742950" cy="682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2536" name="Text Box 9">
            <a:extLst>
              <a:ext uri="{FF2B5EF4-FFF2-40B4-BE49-F238E27FC236}">
                <a16:creationId xmlns:a16="http://schemas.microsoft.com/office/drawing/2014/main" id="{2A4504D1-7D0F-284E-BC0F-72791243FFBE}"/>
              </a:ext>
            </a:extLst>
          </p:cNvPr>
          <p:cNvSpPr txBox="1">
            <a:spLocks noChangeArrowheads="1"/>
          </p:cNvSpPr>
          <p:nvPr/>
        </p:nvSpPr>
        <p:spPr bwMode="auto">
          <a:xfrm>
            <a:off x="2536825" y="2149475"/>
            <a:ext cx="1233488"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22537" name="Text Box 10">
            <a:extLst>
              <a:ext uri="{FF2B5EF4-FFF2-40B4-BE49-F238E27FC236}">
                <a16:creationId xmlns:a16="http://schemas.microsoft.com/office/drawing/2014/main" id="{E361219E-EC6E-714C-BA26-B9F0EBEF986D}"/>
              </a:ext>
            </a:extLst>
          </p:cNvPr>
          <p:cNvSpPr txBox="1">
            <a:spLocks noChangeArrowheads="1"/>
          </p:cNvSpPr>
          <p:nvPr/>
        </p:nvSpPr>
        <p:spPr bwMode="auto">
          <a:xfrm>
            <a:off x="3875088" y="3219450"/>
            <a:ext cx="1230312"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22538" name="Text Box 11">
            <a:extLst>
              <a:ext uri="{FF2B5EF4-FFF2-40B4-BE49-F238E27FC236}">
                <a16:creationId xmlns:a16="http://schemas.microsoft.com/office/drawing/2014/main" id="{DFCCC643-2A59-F94D-B82A-71674145DB26}"/>
              </a:ext>
            </a:extLst>
          </p:cNvPr>
          <p:cNvSpPr txBox="1">
            <a:spLocks noChangeArrowheads="1"/>
          </p:cNvSpPr>
          <p:nvPr/>
        </p:nvSpPr>
        <p:spPr bwMode="auto">
          <a:xfrm>
            <a:off x="2921001" y="4384675"/>
            <a:ext cx="1273175" cy="388938"/>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22539" name="AutoShape 12">
            <a:extLst>
              <a:ext uri="{FF2B5EF4-FFF2-40B4-BE49-F238E27FC236}">
                <a16:creationId xmlns:a16="http://schemas.microsoft.com/office/drawing/2014/main" id="{EE7684E8-16D0-8146-A8FC-EA5DC69B876F}"/>
              </a:ext>
            </a:extLst>
          </p:cNvPr>
          <p:cNvSpPr>
            <a:spLocks noChangeArrowheads="1"/>
          </p:cNvSpPr>
          <p:nvPr/>
        </p:nvSpPr>
        <p:spPr bwMode="auto">
          <a:xfrm>
            <a:off x="4140200" y="5546725"/>
            <a:ext cx="825500" cy="539750"/>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2540" name="Text Box 13">
            <a:extLst>
              <a:ext uri="{FF2B5EF4-FFF2-40B4-BE49-F238E27FC236}">
                <a16:creationId xmlns:a16="http://schemas.microsoft.com/office/drawing/2014/main" id="{96B36DC2-4286-2248-BF83-F959548BBE82}"/>
              </a:ext>
            </a:extLst>
          </p:cNvPr>
          <p:cNvSpPr txBox="1">
            <a:spLocks noChangeArrowheads="1"/>
          </p:cNvSpPr>
          <p:nvPr/>
        </p:nvSpPr>
        <p:spPr bwMode="auto">
          <a:xfrm>
            <a:off x="4040188" y="5546725"/>
            <a:ext cx="9017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22541" name="AutoShape 14">
            <a:extLst>
              <a:ext uri="{FF2B5EF4-FFF2-40B4-BE49-F238E27FC236}">
                <a16:creationId xmlns:a16="http://schemas.microsoft.com/office/drawing/2014/main" id="{01921519-0A79-9346-9104-4B552D6A51E5}"/>
              </a:ext>
            </a:extLst>
          </p:cNvPr>
          <p:cNvSpPr>
            <a:spLocks noChangeArrowheads="1"/>
          </p:cNvSpPr>
          <p:nvPr/>
        </p:nvSpPr>
        <p:spPr bwMode="auto">
          <a:xfrm>
            <a:off x="2174876" y="5572125"/>
            <a:ext cx="862013" cy="534988"/>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2542" name="Text Box 15">
            <a:extLst>
              <a:ext uri="{FF2B5EF4-FFF2-40B4-BE49-F238E27FC236}">
                <a16:creationId xmlns:a16="http://schemas.microsoft.com/office/drawing/2014/main" id="{B01B2EEE-EEDF-6640-B65E-1F624EF7CC54}"/>
              </a:ext>
            </a:extLst>
          </p:cNvPr>
          <p:cNvSpPr txBox="1">
            <a:spLocks noChangeArrowheads="1"/>
          </p:cNvSpPr>
          <p:nvPr/>
        </p:nvSpPr>
        <p:spPr bwMode="auto">
          <a:xfrm>
            <a:off x="2347914" y="5551488"/>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2543" name="AutoShape 16">
            <a:extLst>
              <a:ext uri="{FF2B5EF4-FFF2-40B4-BE49-F238E27FC236}">
                <a16:creationId xmlns:a16="http://schemas.microsoft.com/office/drawing/2014/main" id="{E2AFCDB6-A4F3-BC45-8B1C-E2C255FFA60E}"/>
              </a:ext>
            </a:extLst>
          </p:cNvPr>
          <p:cNvSpPr>
            <a:spLocks noChangeArrowheads="1"/>
          </p:cNvSpPr>
          <p:nvPr/>
        </p:nvSpPr>
        <p:spPr bwMode="auto">
          <a:xfrm>
            <a:off x="1431925" y="3240088"/>
            <a:ext cx="903288" cy="5127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2544" name="Text Box 17">
            <a:extLst>
              <a:ext uri="{FF2B5EF4-FFF2-40B4-BE49-F238E27FC236}">
                <a16:creationId xmlns:a16="http://schemas.microsoft.com/office/drawing/2014/main" id="{0BECF027-31E4-DD49-A85F-316B450C5038}"/>
              </a:ext>
            </a:extLst>
          </p:cNvPr>
          <p:cNvSpPr txBox="1">
            <a:spLocks noChangeArrowheads="1"/>
          </p:cNvSpPr>
          <p:nvPr/>
        </p:nvSpPr>
        <p:spPr bwMode="auto">
          <a:xfrm>
            <a:off x="1603375" y="3219450"/>
            <a:ext cx="5540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22545" name="AutoShape 18">
            <a:extLst>
              <a:ext uri="{FF2B5EF4-FFF2-40B4-BE49-F238E27FC236}">
                <a16:creationId xmlns:a16="http://schemas.microsoft.com/office/drawing/2014/main" id="{D00136D8-4AF5-3D45-891B-00B96B164DEF}"/>
              </a:ext>
            </a:extLst>
          </p:cNvPr>
          <p:cNvSpPr>
            <a:spLocks noChangeArrowheads="1"/>
          </p:cNvSpPr>
          <p:nvPr/>
        </p:nvSpPr>
        <p:spPr bwMode="auto">
          <a:xfrm>
            <a:off x="5241925" y="4425950"/>
            <a:ext cx="903288" cy="55880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2546" name="Text Box 19">
            <a:extLst>
              <a:ext uri="{FF2B5EF4-FFF2-40B4-BE49-F238E27FC236}">
                <a16:creationId xmlns:a16="http://schemas.microsoft.com/office/drawing/2014/main" id="{FAB63A15-77DA-0C47-AF15-2004F795116A}"/>
              </a:ext>
            </a:extLst>
          </p:cNvPr>
          <p:cNvSpPr txBox="1">
            <a:spLocks noChangeArrowheads="1"/>
          </p:cNvSpPr>
          <p:nvPr/>
        </p:nvSpPr>
        <p:spPr bwMode="auto">
          <a:xfrm>
            <a:off x="5389564" y="4425950"/>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2547" name="Text Box 20">
            <a:extLst>
              <a:ext uri="{FF2B5EF4-FFF2-40B4-BE49-F238E27FC236}">
                <a16:creationId xmlns:a16="http://schemas.microsoft.com/office/drawing/2014/main" id="{F0008EF3-A582-3B41-B18D-EE7BD7D6D39A}"/>
              </a:ext>
            </a:extLst>
          </p:cNvPr>
          <p:cNvSpPr txBox="1">
            <a:spLocks noChangeArrowheads="1"/>
          </p:cNvSpPr>
          <p:nvPr/>
        </p:nvSpPr>
        <p:spPr bwMode="auto">
          <a:xfrm>
            <a:off x="1697039" y="2536825"/>
            <a:ext cx="5857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22548" name="Text Box 21">
            <a:extLst>
              <a:ext uri="{FF2B5EF4-FFF2-40B4-BE49-F238E27FC236}">
                <a16:creationId xmlns:a16="http://schemas.microsoft.com/office/drawing/2014/main" id="{784625B9-CDFC-904A-AE1A-2A09F1F74068}"/>
              </a:ext>
            </a:extLst>
          </p:cNvPr>
          <p:cNvSpPr txBox="1">
            <a:spLocks noChangeArrowheads="1"/>
          </p:cNvSpPr>
          <p:nvPr/>
        </p:nvSpPr>
        <p:spPr bwMode="auto">
          <a:xfrm>
            <a:off x="4119564" y="2536825"/>
            <a:ext cx="4984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solidFill>
                  <a:srgbClr val="FF0000"/>
                </a:solidFill>
              </a:rPr>
              <a:t>No</a:t>
            </a:r>
          </a:p>
        </p:txBody>
      </p:sp>
      <p:sp>
        <p:nvSpPr>
          <p:cNvPr id="22549" name="Text Box 22">
            <a:extLst>
              <a:ext uri="{FF2B5EF4-FFF2-40B4-BE49-F238E27FC236}">
                <a16:creationId xmlns:a16="http://schemas.microsoft.com/office/drawing/2014/main" id="{D52300E2-4869-B442-809F-BFD09AAA3C09}"/>
              </a:ext>
            </a:extLst>
          </p:cNvPr>
          <p:cNvSpPr txBox="1">
            <a:spLocks noChangeArrowheads="1"/>
          </p:cNvSpPr>
          <p:nvPr/>
        </p:nvSpPr>
        <p:spPr bwMode="auto">
          <a:xfrm>
            <a:off x="5467350" y="3663950"/>
            <a:ext cx="1085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Married</a:t>
            </a:r>
            <a:r>
              <a:rPr lang="en-US" altLang="en-US" sz="1920">
                <a:solidFill>
                  <a:schemeClr val="bg2"/>
                </a:solidFill>
              </a:rPr>
              <a:t> </a:t>
            </a:r>
          </a:p>
        </p:txBody>
      </p:sp>
      <p:sp>
        <p:nvSpPr>
          <p:cNvPr id="22550" name="Text Box 23">
            <a:extLst>
              <a:ext uri="{FF2B5EF4-FFF2-40B4-BE49-F238E27FC236}">
                <a16:creationId xmlns:a16="http://schemas.microsoft.com/office/drawing/2014/main" id="{BEBEAE43-F501-804C-8732-11FB6D7ACEBF}"/>
              </a:ext>
            </a:extLst>
          </p:cNvPr>
          <p:cNvSpPr txBox="1">
            <a:spLocks noChangeArrowheads="1"/>
          </p:cNvSpPr>
          <p:nvPr/>
        </p:nvSpPr>
        <p:spPr bwMode="auto">
          <a:xfrm>
            <a:off x="2622550" y="3705225"/>
            <a:ext cx="1974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22551" name="Text Box 24">
            <a:extLst>
              <a:ext uri="{FF2B5EF4-FFF2-40B4-BE49-F238E27FC236}">
                <a16:creationId xmlns:a16="http://schemas.microsoft.com/office/drawing/2014/main" id="{0A6095E9-003E-8B46-8A9F-1E5F061530A1}"/>
              </a:ext>
            </a:extLst>
          </p:cNvPr>
          <p:cNvSpPr txBox="1">
            <a:spLocks noChangeArrowheads="1"/>
          </p:cNvSpPr>
          <p:nvPr/>
        </p:nvSpPr>
        <p:spPr bwMode="auto">
          <a:xfrm>
            <a:off x="2027239" y="4870450"/>
            <a:ext cx="8334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22552" name="Text Box 25">
            <a:extLst>
              <a:ext uri="{FF2B5EF4-FFF2-40B4-BE49-F238E27FC236}">
                <a16:creationId xmlns:a16="http://schemas.microsoft.com/office/drawing/2014/main" id="{57ECE4B8-40FB-2942-AAB1-BDEB88809375}"/>
              </a:ext>
            </a:extLst>
          </p:cNvPr>
          <p:cNvSpPr txBox="1">
            <a:spLocks noChangeArrowheads="1"/>
          </p:cNvSpPr>
          <p:nvPr/>
        </p:nvSpPr>
        <p:spPr bwMode="auto">
          <a:xfrm>
            <a:off x="4362451" y="4870450"/>
            <a:ext cx="8350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graphicFrame>
        <p:nvGraphicFramePr>
          <p:cNvPr id="21529" name="Object 26">
            <a:extLst>
              <a:ext uri="{FF2B5EF4-FFF2-40B4-BE49-F238E27FC236}">
                <a16:creationId xmlns:a16="http://schemas.microsoft.com/office/drawing/2014/main" id="{1E56FEA9-F2D5-7040-A863-B3E5103C5C9D}"/>
              </a:ext>
            </a:extLst>
          </p:cNvPr>
          <p:cNvGraphicFramePr>
            <a:graphicFrameLocks noChangeAspect="1"/>
          </p:cNvGraphicFramePr>
          <p:nvPr/>
        </p:nvGraphicFramePr>
        <p:xfrm>
          <a:off x="6553201" y="1235075"/>
          <a:ext cx="4011613" cy="1358900"/>
        </p:xfrm>
        <a:graphic>
          <a:graphicData uri="http://schemas.openxmlformats.org/presentationml/2006/ole">
            <mc:AlternateContent xmlns:mc="http://schemas.openxmlformats.org/markup-compatibility/2006">
              <mc:Choice xmlns:v="urn:schemas-microsoft-com:vml" Requires="v">
                <p:oleObj spid="_x0000_s8206" name="Document" r:id="rId3" imgW="27901900" imgH="9448800" progId="Word.Document.8">
                  <p:embed/>
                </p:oleObj>
              </mc:Choice>
              <mc:Fallback>
                <p:oleObj name="Document" r:id="rId3" imgW="27901900" imgH="9448800" progId="Word.Document.8">
                  <p:embed/>
                  <p:pic>
                    <p:nvPicPr>
                      <p:cNvPr id="21529" name="Object 26">
                        <a:extLst>
                          <a:ext uri="{FF2B5EF4-FFF2-40B4-BE49-F238E27FC236}">
                            <a16:creationId xmlns:a16="http://schemas.microsoft.com/office/drawing/2014/main" id="{1E56FEA9-F2D5-7040-A863-B3E5103C5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1235075"/>
                        <a:ext cx="4011613"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0" name="Text Box 27">
            <a:extLst>
              <a:ext uri="{FF2B5EF4-FFF2-40B4-BE49-F238E27FC236}">
                <a16:creationId xmlns:a16="http://schemas.microsoft.com/office/drawing/2014/main" id="{8170B538-A966-A940-A714-4DA52D49EAB1}"/>
              </a:ext>
            </a:extLst>
          </p:cNvPr>
          <p:cNvSpPr txBox="1">
            <a:spLocks noChangeArrowheads="1"/>
          </p:cNvSpPr>
          <p:nvPr/>
        </p:nvSpPr>
        <p:spPr bwMode="auto">
          <a:xfrm>
            <a:off x="6400801" y="900113"/>
            <a:ext cx="19208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Test data</a:t>
            </a:r>
            <a:endParaRPr lang="en-US" altLang="en-US" sz="2400">
              <a:solidFill>
                <a:schemeClr val="bg2"/>
              </a:solidFill>
              <a:latin typeface="Arial" panose="020B0604020202020204" pitchFamily="34" charset="0"/>
            </a:endParaRPr>
          </a:p>
        </p:txBody>
      </p:sp>
      <p:sp>
        <p:nvSpPr>
          <p:cNvPr id="22555" name="Line 28">
            <a:extLst>
              <a:ext uri="{FF2B5EF4-FFF2-40B4-BE49-F238E27FC236}">
                <a16:creationId xmlns:a16="http://schemas.microsoft.com/office/drawing/2014/main" id="{16E65E5A-42FC-A649-9DFA-1F84F0C9ADE6}"/>
              </a:ext>
            </a:extLst>
          </p:cNvPr>
          <p:cNvSpPr>
            <a:spLocks noChangeShapeType="1"/>
          </p:cNvSpPr>
          <p:nvPr/>
        </p:nvSpPr>
        <p:spPr bwMode="auto">
          <a:xfrm flipH="1">
            <a:off x="4632326" y="2149475"/>
            <a:ext cx="1920875" cy="547688"/>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4" name="Slide Number Placeholder 3">
            <a:extLst>
              <a:ext uri="{FF2B5EF4-FFF2-40B4-BE49-F238E27FC236}">
                <a16:creationId xmlns:a16="http://schemas.microsoft.com/office/drawing/2014/main" id="{5D8885E3-5362-9C4B-880E-D8B99C917AD1}"/>
              </a:ext>
            </a:extLst>
          </p:cNvPr>
          <p:cNvSpPr>
            <a:spLocks noGrp="1"/>
          </p:cNvSpPr>
          <p:nvPr>
            <p:ph type="sldNum" sz="quarter" idx="12"/>
          </p:nvPr>
        </p:nvSpPr>
        <p:spPr/>
        <p:txBody>
          <a:bodyPr/>
          <a:lstStyle/>
          <a:p>
            <a:pPr>
              <a:defRPr/>
            </a:pPr>
            <a:fld id="{0E366104-E9E0-B348-930D-E9E947504838}" type="slidenum">
              <a:rPr lang="en-US" smtClean="0"/>
              <a:pPr>
                <a:defRPr/>
              </a:pPr>
              <a:t>38</a:t>
            </a:fld>
            <a:endParaRPr lang="en-US" dirty="0"/>
          </a:p>
        </p:txBody>
      </p:sp>
      <p:sp>
        <p:nvSpPr>
          <p:cNvPr id="2" name="Date Placeholder 1">
            <a:extLst>
              <a:ext uri="{FF2B5EF4-FFF2-40B4-BE49-F238E27FC236}">
                <a16:creationId xmlns:a16="http://schemas.microsoft.com/office/drawing/2014/main" id="{33E73285-6DFE-0845-8D9E-0E354E66050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DC653535-23F7-E147-A111-672A56B3BAB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551541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CC6D7028-DEA8-6944-A7AF-E71FE849190E}"/>
              </a:ext>
            </a:extLst>
          </p:cNvPr>
          <p:cNvSpPr>
            <a:spLocks noGrp="1" noChangeArrowheads="1"/>
          </p:cNvSpPr>
          <p:nvPr>
            <p:ph type="title"/>
          </p:nvPr>
        </p:nvSpPr>
        <p:spPr>
          <a:xfrm>
            <a:off x="941366" y="-313180"/>
            <a:ext cx="9052560" cy="1609344"/>
          </a:xfrm>
        </p:spPr>
        <p:txBody>
          <a:bodyPr/>
          <a:lstStyle/>
          <a:p>
            <a:pPr defTabSz="822960">
              <a:defRPr/>
            </a:pPr>
            <a:r>
              <a:rPr lang="en-US" altLang="en-US" sz="4860" dirty="0"/>
              <a:t>Apply model to test data</a:t>
            </a:r>
          </a:p>
        </p:txBody>
      </p:sp>
      <p:sp>
        <p:nvSpPr>
          <p:cNvPr id="23554" name="Line 3">
            <a:extLst>
              <a:ext uri="{FF2B5EF4-FFF2-40B4-BE49-F238E27FC236}">
                <a16:creationId xmlns:a16="http://schemas.microsoft.com/office/drawing/2014/main" id="{F74B6B27-355C-4845-B98C-BBA1A7E41C95}"/>
              </a:ext>
            </a:extLst>
          </p:cNvPr>
          <p:cNvSpPr>
            <a:spLocks noChangeShapeType="1"/>
          </p:cNvSpPr>
          <p:nvPr/>
        </p:nvSpPr>
        <p:spPr bwMode="auto">
          <a:xfrm>
            <a:off x="4087814" y="4775200"/>
            <a:ext cx="320675"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3555" name="Line 4">
            <a:extLst>
              <a:ext uri="{FF2B5EF4-FFF2-40B4-BE49-F238E27FC236}">
                <a16:creationId xmlns:a16="http://schemas.microsoft.com/office/drawing/2014/main" id="{2397C4E2-8C86-0B4C-A663-7AB42D0C11DE}"/>
              </a:ext>
            </a:extLst>
          </p:cNvPr>
          <p:cNvSpPr>
            <a:spLocks noChangeShapeType="1"/>
          </p:cNvSpPr>
          <p:nvPr/>
        </p:nvSpPr>
        <p:spPr bwMode="auto">
          <a:xfrm flipH="1">
            <a:off x="2600325" y="4775200"/>
            <a:ext cx="427038"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3556" name="Line 5">
            <a:extLst>
              <a:ext uri="{FF2B5EF4-FFF2-40B4-BE49-F238E27FC236}">
                <a16:creationId xmlns:a16="http://schemas.microsoft.com/office/drawing/2014/main" id="{6F6BC68B-EE01-8845-9BDF-C55DF6B403AB}"/>
              </a:ext>
            </a:extLst>
          </p:cNvPr>
          <p:cNvSpPr>
            <a:spLocks noChangeShapeType="1"/>
          </p:cNvSpPr>
          <p:nvPr/>
        </p:nvSpPr>
        <p:spPr bwMode="auto">
          <a:xfrm flipH="1">
            <a:off x="3449638" y="3606801"/>
            <a:ext cx="531812" cy="77787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3557" name="Line 6">
            <a:extLst>
              <a:ext uri="{FF2B5EF4-FFF2-40B4-BE49-F238E27FC236}">
                <a16:creationId xmlns:a16="http://schemas.microsoft.com/office/drawing/2014/main" id="{DE984C19-2C48-3547-8EF5-F80D786CF8CA}"/>
              </a:ext>
            </a:extLst>
          </p:cNvPr>
          <p:cNvSpPr>
            <a:spLocks noChangeShapeType="1"/>
          </p:cNvSpPr>
          <p:nvPr/>
        </p:nvSpPr>
        <p:spPr bwMode="auto">
          <a:xfrm>
            <a:off x="5045076" y="3606801"/>
            <a:ext cx="638175" cy="77787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3558" name="Line 7">
            <a:extLst>
              <a:ext uri="{FF2B5EF4-FFF2-40B4-BE49-F238E27FC236}">
                <a16:creationId xmlns:a16="http://schemas.microsoft.com/office/drawing/2014/main" id="{1433CBEC-53D5-6445-8CFB-4D6B1F02DE2B}"/>
              </a:ext>
            </a:extLst>
          </p:cNvPr>
          <p:cNvSpPr>
            <a:spLocks noChangeShapeType="1"/>
          </p:cNvSpPr>
          <p:nvPr/>
        </p:nvSpPr>
        <p:spPr bwMode="auto">
          <a:xfrm>
            <a:off x="3663950" y="2536826"/>
            <a:ext cx="744538" cy="682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3559" name="Line 8">
            <a:extLst>
              <a:ext uri="{FF2B5EF4-FFF2-40B4-BE49-F238E27FC236}">
                <a16:creationId xmlns:a16="http://schemas.microsoft.com/office/drawing/2014/main" id="{BDF1393D-5F17-A24E-BB42-16DC7CD6FE47}"/>
              </a:ext>
            </a:extLst>
          </p:cNvPr>
          <p:cNvSpPr>
            <a:spLocks noChangeShapeType="1"/>
          </p:cNvSpPr>
          <p:nvPr/>
        </p:nvSpPr>
        <p:spPr bwMode="auto">
          <a:xfrm flipH="1">
            <a:off x="1857375" y="2536826"/>
            <a:ext cx="742950" cy="682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3560" name="Text Box 9">
            <a:extLst>
              <a:ext uri="{FF2B5EF4-FFF2-40B4-BE49-F238E27FC236}">
                <a16:creationId xmlns:a16="http://schemas.microsoft.com/office/drawing/2014/main" id="{5C7A5751-3CAF-E740-BD69-E8896DF45168}"/>
              </a:ext>
            </a:extLst>
          </p:cNvPr>
          <p:cNvSpPr txBox="1">
            <a:spLocks noChangeArrowheads="1"/>
          </p:cNvSpPr>
          <p:nvPr/>
        </p:nvSpPr>
        <p:spPr bwMode="auto">
          <a:xfrm>
            <a:off x="2536825" y="2149475"/>
            <a:ext cx="1233488"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23561" name="Text Box 10">
            <a:extLst>
              <a:ext uri="{FF2B5EF4-FFF2-40B4-BE49-F238E27FC236}">
                <a16:creationId xmlns:a16="http://schemas.microsoft.com/office/drawing/2014/main" id="{B519A122-2D77-6A4D-A0BE-03300D673777}"/>
              </a:ext>
            </a:extLst>
          </p:cNvPr>
          <p:cNvSpPr txBox="1">
            <a:spLocks noChangeArrowheads="1"/>
          </p:cNvSpPr>
          <p:nvPr/>
        </p:nvSpPr>
        <p:spPr bwMode="auto">
          <a:xfrm>
            <a:off x="3875088" y="3219450"/>
            <a:ext cx="1230312"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23562" name="Text Box 11">
            <a:extLst>
              <a:ext uri="{FF2B5EF4-FFF2-40B4-BE49-F238E27FC236}">
                <a16:creationId xmlns:a16="http://schemas.microsoft.com/office/drawing/2014/main" id="{17E5B957-A0C8-8A46-A0DF-FE376EFDE1E0}"/>
              </a:ext>
            </a:extLst>
          </p:cNvPr>
          <p:cNvSpPr txBox="1">
            <a:spLocks noChangeArrowheads="1"/>
          </p:cNvSpPr>
          <p:nvPr/>
        </p:nvSpPr>
        <p:spPr bwMode="auto">
          <a:xfrm>
            <a:off x="2921001" y="4384675"/>
            <a:ext cx="1273175" cy="388938"/>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23563" name="AutoShape 12">
            <a:extLst>
              <a:ext uri="{FF2B5EF4-FFF2-40B4-BE49-F238E27FC236}">
                <a16:creationId xmlns:a16="http://schemas.microsoft.com/office/drawing/2014/main" id="{E104EB4A-DAB6-BB48-9A61-302FC26B4CE3}"/>
              </a:ext>
            </a:extLst>
          </p:cNvPr>
          <p:cNvSpPr>
            <a:spLocks noChangeArrowheads="1"/>
          </p:cNvSpPr>
          <p:nvPr/>
        </p:nvSpPr>
        <p:spPr bwMode="auto">
          <a:xfrm>
            <a:off x="4140200" y="5546725"/>
            <a:ext cx="825500" cy="539750"/>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3564" name="Text Box 13">
            <a:extLst>
              <a:ext uri="{FF2B5EF4-FFF2-40B4-BE49-F238E27FC236}">
                <a16:creationId xmlns:a16="http://schemas.microsoft.com/office/drawing/2014/main" id="{3B17051E-EC92-F745-BA9F-AE72D74A16EE}"/>
              </a:ext>
            </a:extLst>
          </p:cNvPr>
          <p:cNvSpPr txBox="1">
            <a:spLocks noChangeArrowheads="1"/>
          </p:cNvSpPr>
          <p:nvPr/>
        </p:nvSpPr>
        <p:spPr bwMode="auto">
          <a:xfrm>
            <a:off x="4040188" y="5546725"/>
            <a:ext cx="9017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23565" name="AutoShape 14">
            <a:extLst>
              <a:ext uri="{FF2B5EF4-FFF2-40B4-BE49-F238E27FC236}">
                <a16:creationId xmlns:a16="http://schemas.microsoft.com/office/drawing/2014/main" id="{18D657CF-60B9-D94F-B0C3-3151530D5978}"/>
              </a:ext>
            </a:extLst>
          </p:cNvPr>
          <p:cNvSpPr>
            <a:spLocks noChangeArrowheads="1"/>
          </p:cNvSpPr>
          <p:nvPr/>
        </p:nvSpPr>
        <p:spPr bwMode="auto">
          <a:xfrm>
            <a:off x="2174876" y="5572125"/>
            <a:ext cx="862013" cy="534988"/>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3566" name="Text Box 15">
            <a:extLst>
              <a:ext uri="{FF2B5EF4-FFF2-40B4-BE49-F238E27FC236}">
                <a16:creationId xmlns:a16="http://schemas.microsoft.com/office/drawing/2014/main" id="{68F089BE-6EA0-6C42-A778-6C2493933B2A}"/>
              </a:ext>
            </a:extLst>
          </p:cNvPr>
          <p:cNvSpPr txBox="1">
            <a:spLocks noChangeArrowheads="1"/>
          </p:cNvSpPr>
          <p:nvPr/>
        </p:nvSpPr>
        <p:spPr bwMode="auto">
          <a:xfrm>
            <a:off x="2347914" y="5551488"/>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3567" name="AutoShape 16">
            <a:extLst>
              <a:ext uri="{FF2B5EF4-FFF2-40B4-BE49-F238E27FC236}">
                <a16:creationId xmlns:a16="http://schemas.microsoft.com/office/drawing/2014/main" id="{64A46459-B5E9-6C4F-A687-A6069B5B3528}"/>
              </a:ext>
            </a:extLst>
          </p:cNvPr>
          <p:cNvSpPr>
            <a:spLocks noChangeArrowheads="1"/>
          </p:cNvSpPr>
          <p:nvPr/>
        </p:nvSpPr>
        <p:spPr bwMode="auto">
          <a:xfrm>
            <a:off x="1431925" y="3240088"/>
            <a:ext cx="903288" cy="5127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3568" name="Text Box 17">
            <a:extLst>
              <a:ext uri="{FF2B5EF4-FFF2-40B4-BE49-F238E27FC236}">
                <a16:creationId xmlns:a16="http://schemas.microsoft.com/office/drawing/2014/main" id="{161E4CD0-90A2-C948-8349-3192D6212F74}"/>
              </a:ext>
            </a:extLst>
          </p:cNvPr>
          <p:cNvSpPr txBox="1">
            <a:spLocks noChangeArrowheads="1"/>
          </p:cNvSpPr>
          <p:nvPr/>
        </p:nvSpPr>
        <p:spPr bwMode="auto">
          <a:xfrm>
            <a:off x="1603375" y="3219450"/>
            <a:ext cx="5540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23569" name="AutoShape 18">
            <a:extLst>
              <a:ext uri="{FF2B5EF4-FFF2-40B4-BE49-F238E27FC236}">
                <a16:creationId xmlns:a16="http://schemas.microsoft.com/office/drawing/2014/main" id="{A2960A19-48E0-7A4F-97DB-CDFE82EA4559}"/>
              </a:ext>
            </a:extLst>
          </p:cNvPr>
          <p:cNvSpPr>
            <a:spLocks noChangeArrowheads="1"/>
          </p:cNvSpPr>
          <p:nvPr/>
        </p:nvSpPr>
        <p:spPr bwMode="auto">
          <a:xfrm>
            <a:off x="5241925" y="4425950"/>
            <a:ext cx="903288" cy="55880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3570" name="Text Box 19">
            <a:extLst>
              <a:ext uri="{FF2B5EF4-FFF2-40B4-BE49-F238E27FC236}">
                <a16:creationId xmlns:a16="http://schemas.microsoft.com/office/drawing/2014/main" id="{CE72E3B4-23CB-0D47-9AE5-B20098AC8D61}"/>
              </a:ext>
            </a:extLst>
          </p:cNvPr>
          <p:cNvSpPr txBox="1">
            <a:spLocks noChangeArrowheads="1"/>
          </p:cNvSpPr>
          <p:nvPr/>
        </p:nvSpPr>
        <p:spPr bwMode="auto">
          <a:xfrm>
            <a:off x="5389564" y="4425950"/>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3571" name="Text Box 20">
            <a:extLst>
              <a:ext uri="{FF2B5EF4-FFF2-40B4-BE49-F238E27FC236}">
                <a16:creationId xmlns:a16="http://schemas.microsoft.com/office/drawing/2014/main" id="{F693D5A3-B5BB-E74E-A65C-8215368CA410}"/>
              </a:ext>
            </a:extLst>
          </p:cNvPr>
          <p:cNvSpPr txBox="1">
            <a:spLocks noChangeArrowheads="1"/>
          </p:cNvSpPr>
          <p:nvPr/>
        </p:nvSpPr>
        <p:spPr bwMode="auto">
          <a:xfrm>
            <a:off x="1697039" y="2536825"/>
            <a:ext cx="5857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23572" name="Text Box 21">
            <a:extLst>
              <a:ext uri="{FF2B5EF4-FFF2-40B4-BE49-F238E27FC236}">
                <a16:creationId xmlns:a16="http://schemas.microsoft.com/office/drawing/2014/main" id="{94DCD2FE-2669-044C-AF33-BD4134DD5255}"/>
              </a:ext>
            </a:extLst>
          </p:cNvPr>
          <p:cNvSpPr txBox="1">
            <a:spLocks noChangeArrowheads="1"/>
          </p:cNvSpPr>
          <p:nvPr/>
        </p:nvSpPr>
        <p:spPr bwMode="auto">
          <a:xfrm>
            <a:off x="4119564" y="2536825"/>
            <a:ext cx="4984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solidFill>
                  <a:srgbClr val="FF0000"/>
                </a:solidFill>
              </a:rPr>
              <a:t>No</a:t>
            </a:r>
          </a:p>
        </p:txBody>
      </p:sp>
      <p:sp>
        <p:nvSpPr>
          <p:cNvPr id="23573" name="Text Box 22">
            <a:extLst>
              <a:ext uri="{FF2B5EF4-FFF2-40B4-BE49-F238E27FC236}">
                <a16:creationId xmlns:a16="http://schemas.microsoft.com/office/drawing/2014/main" id="{3F380EF7-D50A-D94F-BE03-23E9093FDC47}"/>
              </a:ext>
            </a:extLst>
          </p:cNvPr>
          <p:cNvSpPr txBox="1">
            <a:spLocks noChangeArrowheads="1"/>
          </p:cNvSpPr>
          <p:nvPr/>
        </p:nvSpPr>
        <p:spPr bwMode="auto">
          <a:xfrm>
            <a:off x="5467350" y="3663950"/>
            <a:ext cx="1085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Married</a:t>
            </a:r>
            <a:r>
              <a:rPr lang="en-US" altLang="en-US" sz="1920">
                <a:solidFill>
                  <a:schemeClr val="bg2"/>
                </a:solidFill>
              </a:rPr>
              <a:t> </a:t>
            </a:r>
          </a:p>
        </p:txBody>
      </p:sp>
      <p:sp>
        <p:nvSpPr>
          <p:cNvPr id="23574" name="Text Box 23">
            <a:extLst>
              <a:ext uri="{FF2B5EF4-FFF2-40B4-BE49-F238E27FC236}">
                <a16:creationId xmlns:a16="http://schemas.microsoft.com/office/drawing/2014/main" id="{8818DE09-64D8-E049-A0BA-FFA2649CE435}"/>
              </a:ext>
            </a:extLst>
          </p:cNvPr>
          <p:cNvSpPr txBox="1">
            <a:spLocks noChangeArrowheads="1"/>
          </p:cNvSpPr>
          <p:nvPr/>
        </p:nvSpPr>
        <p:spPr bwMode="auto">
          <a:xfrm>
            <a:off x="2622550" y="3705225"/>
            <a:ext cx="1974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23575" name="Text Box 24">
            <a:extLst>
              <a:ext uri="{FF2B5EF4-FFF2-40B4-BE49-F238E27FC236}">
                <a16:creationId xmlns:a16="http://schemas.microsoft.com/office/drawing/2014/main" id="{B4E4F87E-269E-F644-965C-539971B23949}"/>
              </a:ext>
            </a:extLst>
          </p:cNvPr>
          <p:cNvSpPr txBox="1">
            <a:spLocks noChangeArrowheads="1"/>
          </p:cNvSpPr>
          <p:nvPr/>
        </p:nvSpPr>
        <p:spPr bwMode="auto">
          <a:xfrm>
            <a:off x="2027239" y="4870450"/>
            <a:ext cx="8334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23576" name="Text Box 25">
            <a:extLst>
              <a:ext uri="{FF2B5EF4-FFF2-40B4-BE49-F238E27FC236}">
                <a16:creationId xmlns:a16="http://schemas.microsoft.com/office/drawing/2014/main" id="{5580D7DD-1747-0241-8F4F-10FDE905CA8E}"/>
              </a:ext>
            </a:extLst>
          </p:cNvPr>
          <p:cNvSpPr txBox="1">
            <a:spLocks noChangeArrowheads="1"/>
          </p:cNvSpPr>
          <p:nvPr/>
        </p:nvSpPr>
        <p:spPr bwMode="auto">
          <a:xfrm>
            <a:off x="4362451" y="4870450"/>
            <a:ext cx="8350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graphicFrame>
        <p:nvGraphicFramePr>
          <p:cNvPr id="22553" name="Object 26">
            <a:extLst>
              <a:ext uri="{FF2B5EF4-FFF2-40B4-BE49-F238E27FC236}">
                <a16:creationId xmlns:a16="http://schemas.microsoft.com/office/drawing/2014/main" id="{8987B806-A29E-4A4C-B7E2-DE73A05E8444}"/>
              </a:ext>
            </a:extLst>
          </p:cNvPr>
          <p:cNvGraphicFramePr>
            <a:graphicFrameLocks noChangeAspect="1"/>
          </p:cNvGraphicFramePr>
          <p:nvPr/>
        </p:nvGraphicFramePr>
        <p:xfrm>
          <a:off x="6553201" y="1235075"/>
          <a:ext cx="4011613" cy="1358900"/>
        </p:xfrm>
        <a:graphic>
          <a:graphicData uri="http://schemas.openxmlformats.org/presentationml/2006/ole">
            <mc:AlternateContent xmlns:mc="http://schemas.openxmlformats.org/markup-compatibility/2006">
              <mc:Choice xmlns:v="urn:schemas-microsoft-com:vml" Requires="v">
                <p:oleObj spid="_x0000_s9230" name="Document" r:id="rId3" imgW="27901900" imgH="9448800" progId="Word.Document.8">
                  <p:embed/>
                </p:oleObj>
              </mc:Choice>
              <mc:Fallback>
                <p:oleObj name="Document" r:id="rId3" imgW="27901900" imgH="9448800" progId="Word.Document.8">
                  <p:embed/>
                  <p:pic>
                    <p:nvPicPr>
                      <p:cNvPr id="22553" name="Object 26">
                        <a:extLst>
                          <a:ext uri="{FF2B5EF4-FFF2-40B4-BE49-F238E27FC236}">
                            <a16:creationId xmlns:a16="http://schemas.microsoft.com/office/drawing/2014/main" id="{8987B806-A29E-4A4C-B7E2-DE73A05E8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1235075"/>
                        <a:ext cx="4011613"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54" name="Text Box 27">
            <a:extLst>
              <a:ext uri="{FF2B5EF4-FFF2-40B4-BE49-F238E27FC236}">
                <a16:creationId xmlns:a16="http://schemas.microsoft.com/office/drawing/2014/main" id="{20D994C0-B024-B249-AFFC-042DD114C3CC}"/>
              </a:ext>
            </a:extLst>
          </p:cNvPr>
          <p:cNvSpPr txBox="1">
            <a:spLocks noChangeArrowheads="1"/>
          </p:cNvSpPr>
          <p:nvPr/>
        </p:nvSpPr>
        <p:spPr bwMode="auto">
          <a:xfrm>
            <a:off x="6370639" y="685800"/>
            <a:ext cx="19192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Test data</a:t>
            </a:r>
            <a:endParaRPr lang="en-US" altLang="en-US" sz="2400">
              <a:solidFill>
                <a:schemeClr val="bg2"/>
              </a:solidFill>
              <a:latin typeface="Arial" panose="020B0604020202020204" pitchFamily="34" charset="0"/>
            </a:endParaRPr>
          </a:p>
        </p:txBody>
      </p:sp>
      <p:sp>
        <p:nvSpPr>
          <p:cNvPr id="23579" name="Line 28">
            <a:extLst>
              <a:ext uri="{FF2B5EF4-FFF2-40B4-BE49-F238E27FC236}">
                <a16:creationId xmlns:a16="http://schemas.microsoft.com/office/drawing/2014/main" id="{7F8F052E-F0FE-5144-A5BC-2F241C9EA0C5}"/>
              </a:ext>
            </a:extLst>
          </p:cNvPr>
          <p:cNvSpPr>
            <a:spLocks noChangeShapeType="1"/>
          </p:cNvSpPr>
          <p:nvPr/>
        </p:nvSpPr>
        <p:spPr bwMode="auto">
          <a:xfrm flipH="1">
            <a:off x="5181601" y="1782763"/>
            <a:ext cx="2468563" cy="1554162"/>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4" name="Slide Number Placeholder 3">
            <a:extLst>
              <a:ext uri="{FF2B5EF4-FFF2-40B4-BE49-F238E27FC236}">
                <a16:creationId xmlns:a16="http://schemas.microsoft.com/office/drawing/2014/main" id="{826224AC-72BD-B34E-9951-23BB8BC43D82}"/>
              </a:ext>
            </a:extLst>
          </p:cNvPr>
          <p:cNvSpPr>
            <a:spLocks noGrp="1"/>
          </p:cNvSpPr>
          <p:nvPr>
            <p:ph type="sldNum" sz="quarter" idx="12"/>
          </p:nvPr>
        </p:nvSpPr>
        <p:spPr/>
        <p:txBody>
          <a:bodyPr/>
          <a:lstStyle/>
          <a:p>
            <a:pPr>
              <a:defRPr/>
            </a:pPr>
            <a:fld id="{0E366104-E9E0-B348-930D-E9E947504838}" type="slidenum">
              <a:rPr lang="en-US" smtClean="0"/>
              <a:pPr>
                <a:defRPr/>
              </a:pPr>
              <a:t>39</a:t>
            </a:fld>
            <a:endParaRPr lang="en-US" dirty="0"/>
          </a:p>
        </p:txBody>
      </p:sp>
      <p:sp>
        <p:nvSpPr>
          <p:cNvPr id="2" name="Date Placeholder 1">
            <a:extLst>
              <a:ext uri="{FF2B5EF4-FFF2-40B4-BE49-F238E27FC236}">
                <a16:creationId xmlns:a16="http://schemas.microsoft.com/office/drawing/2014/main" id="{DF705775-50B1-1B4D-A85F-1FBE5293148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DABC061-8400-1D46-BFFB-36F3AC514EF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73493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Why?</a:t>
            </a:r>
          </a:p>
        </p:txBody>
      </p:sp>
      <p:sp>
        <p:nvSpPr>
          <p:cNvPr id="3" name="Content Placeholder 2"/>
          <p:cNvSpPr>
            <a:spLocks noGrp="1"/>
          </p:cNvSpPr>
          <p:nvPr>
            <p:ph idx="1"/>
          </p:nvPr>
        </p:nvSpPr>
        <p:spPr/>
        <p:txBody>
          <a:bodyPr/>
          <a:lstStyle/>
          <a:p>
            <a:pPr>
              <a:lnSpc>
                <a:spcPct val="90000"/>
              </a:lnSpc>
            </a:pPr>
            <a:r>
              <a:rPr lang="en-US" sz="2800" i="1" dirty="0">
                <a:latin typeface="Calibri" charset="0"/>
              </a:rPr>
              <a:t>Instead of trying to produce a </a:t>
            </a:r>
            <a:r>
              <a:rPr lang="en-US" sz="2800" i="1" dirty="0" err="1">
                <a:latin typeface="Calibri" charset="0"/>
              </a:rPr>
              <a:t>programme</a:t>
            </a:r>
            <a:r>
              <a:rPr lang="en-US" sz="2800" i="1" dirty="0">
                <a:latin typeface="Calibri" charset="0"/>
              </a:rPr>
              <a:t> to simulate </a:t>
            </a:r>
            <a:r>
              <a:rPr lang="en-US" sz="2800" i="1" dirty="0">
                <a:solidFill>
                  <a:srgbClr val="FF0000"/>
                </a:solidFill>
                <a:latin typeface="Calibri" charset="0"/>
              </a:rPr>
              <a:t>the adult mind</a:t>
            </a:r>
            <a:r>
              <a:rPr lang="en-US" sz="2800" i="1" dirty="0">
                <a:latin typeface="Calibri" charset="0"/>
              </a:rPr>
              <a:t>, why not rather try to produce one which simulates </a:t>
            </a:r>
            <a:r>
              <a:rPr lang="en-US" sz="2800" i="1" u="sng" dirty="0">
                <a:solidFill>
                  <a:srgbClr val="FF0000"/>
                </a:solidFill>
                <a:latin typeface="Calibri" charset="0"/>
              </a:rPr>
              <a:t>the child's</a:t>
            </a:r>
            <a:r>
              <a:rPr lang="en-US" sz="2800" i="1" dirty="0">
                <a:latin typeface="Calibri" charset="0"/>
              </a:rPr>
              <a:t>? If this were then subjected to an appropriate course of education one would obtain the adult brain. Presumably the child brain is something like a notebook as one buys it from the stationer's. Rather little mechanism, and lots of blank sheets. </a:t>
            </a:r>
          </a:p>
          <a:p>
            <a:pPr marL="0" indent="0">
              <a:lnSpc>
                <a:spcPct val="90000"/>
              </a:lnSpc>
              <a:buNone/>
            </a:pPr>
            <a:r>
              <a:rPr lang="en-US" sz="2800" i="1" dirty="0">
                <a:latin typeface="Calibri" charset="0"/>
              </a:rPr>
              <a:t>										</a:t>
            </a:r>
            <a:r>
              <a:rPr lang="en-US" dirty="0">
                <a:latin typeface="Calibri" charset="0"/>
              </a:rPr>
              <a:t>[Alan Turing, 1950]</a:t>
            </a:r>
          </a:p>
          <a:p>
            <a:pPr>
              <a:lnSpc>
                <a:spcPct val="90000"/>
              </a:lnSpc>
            </a:pPr>
            <a:r>
              <a:rPr lang="en-US" sz="3300" dirty="0">
                <a:latin typeface="Calibri" charset="0"/>
              </a:rPr>
              <a:t>Learning is </a:t>
            </a:r>
            <a:r>
              <a:rPr lang="en-US" sz="3300" i="1" dirty="0">
                <a:solidFill>
                  <a:srgbClr val="0000FF"/>
                </a:solidFill>
                <a:latin typeface="Calibri" charset="0"/>
              </a:rPr>
              <a:t>useful</a:t>
            </a:r>
            <a:r>
              <a:rPr lang="en-US" sz="3300" dirty="0">
                <a:latin typeface="Calibri" charset="0"/>
              </a:rPr>
              <a:t> as a system construction method, i.e., expose the system to reality rather than trying to write it down</a:t>
            </a:r>
          </a:p>
          <a:p>
            <a:endParaRPr lang="en-US" dirty="0"/>
          </a:p>
        </p:txBody>
      </p:sp>
      <p:sp>
        <p:nvSpPr>
          <p:cNvPr id="4" name="Slide Number Placeholder 3">
            <a:extLst>
              <a:ext uri="{FF2B5EF4-FFF2-40B4-BE49-F238E27FC236}">
                <a16:creationId xmlns:a16="http://schemas.microsoft.com/office/drawing/2014/main" id="{908F5353-D74D-6541-89CD-8F26C90BBE19}"/>
              </a:ext>
            </a:extLst>
          </p:cNvPr>
          <p:cNvSpPr>
            <a:spLocks noGrp="1"/>
          </p:cNvSpPr>
          <p:nvPr>
            <p:ph type="sldNum" sz="quarter" idx="12"/>
          </p:nvPr>
        </p:nvSpPr>
        <p:spPr/>
        <p:txBody>
          <a:bodyPr/>
          <a:lstStyle/>
          <a:p>
            <a:fld id="{D8C2E80E-A818-EA4B-839C-9030708D7285}" type="slidenum">
              <a:rPr lang="en-US" smtClean="0"/>
              <a:t>4</a:t>
            </a:fld>
            <a:endParaRPr lang="en-US" dirty="0"/>
          </a:p>
        </p:txBody>
      </p:sp>
      <p:sp>
        <p:nvSpPr>
          <p:cNvPr id="5" name="Date Placeholder 4">
            <a:extLst>
              <a:ext uri="{FF2B5EF4-FFF2-40B4-BE49-F238E27FC236}">
                <a16:creationId xmlns:a16="http://schemas.microsoft.com/office/drawing/2014/main" id="{0F4420EB-7EB1-7846-BD1A-311D3D01397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184D4FC-6A28-1E44-8C56-B599349F890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7398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72FD714C-78FD-D844-8B80-1E5EC72F4AAA}"/>
              </a:ext>
            </a:extLst>
          </p:cNvPr>
          <p:cNvSpPr>
            <a:spLocks noGrp="1" noChangeArrowheads="1"/>
          </p:cNvSpPr>
          <p:nvPr>
            <p:ph type="title"/>
          </p:nvPr>
        </p:nvSpPr>
        <p:spPr>
          <a:xfrm>
            <a:off x="941366" y="-239733"/>
            <a:ext cx="9052560" cy="1609344"/>
          </a:xfrm>
        </p:spPr>
        <p:txBody>
          <a:bodyPr/>
          <a:lstStyle/>
          <a:p>
            <a:pPr defTabSz="822960">
              <a:defRPr/>
            </a:pPr>
            <a:r>
              <a:rPr lang="en-US" altLang="en-US" sz="4860" dirty="0"/>
              <a:t>Apply model to test data</a:t>
            </a:r>
          </a:p>
        </p:txBody>
      </p:sp>
      <p:sp>
        <p:nvSpPr>
          <p:cNvPr id="24578" name="Line 3">
            <a:extLst>
              <a:ext uri="{FF2B5EF4-FFF2-40B4-BE49-F238E27FC236}">
                <a16:creationId xmlns:a16="http://schemas.microsoft.com/office/drawing/2014/main" id="{24708ACB-B307-7244-B082-36A23FE16E1C}"/>
              </a:ext>
            </a:extLst>
          </p:cNvPr>
          <p:cNvSpPr>
            <a:spLocks noChangeShapeType="1"/>
          </p:cNvSpPr>
          <p:nvPr/>
        </p:nvSpPr>
        <p:spPr bwMode="auto">
          <a:xfrm>
            <a:off x="4087814" y="4775200"/>
            <a:ext cx="320675"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579" name="Line 4">
            <a:extLst>
              <a:ext uri="{FF2B5EF4-FFF2-40B4-BE49-F238E27FC236}">
                <a16:creationId xmlns:a16="http://schemas.microsoft.com/office/drawing/2014/main" id="{4C2A6040-8944-074C-B24C-5A8D84BB9D50}"/>
              </a:ext>
            </a:extLst>
          </p:cNvPr>
          <p:cNvSpPr>
            <a:spLocks noChangeShapeType="1"/>
          </p:cNvSpPr>
          <p:nvPr/>
        </p:nvSpPr>
        <p:spPr bwMode="auto">
          <a:xfrm flipH="1">
            <a:off x="2600325" y="4775200"/>
            <a:ext cx="427038"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580" name="Line 5">
            <a:extLst>
              <a:ext uri="{FF2B5EF4-FFF2-40B4-BE49-F238E27FC236}">
                <a16:creationId xmlns:a16="http://schemas.microsoft.com/office/drawing/2014/main" id="{93466FD8-D1F9-8246-9880-D224A105EBAB}"/>
              </a:ext>
            </a:extLst>
          </p:cNvPr>
          <p:cNvSpPr>
            <a:spLocks noChangeShapeType="1"/>
          </p:cNvSpPr>
          <p:nvPr/>
        </p:nvSpPr>
        <p:spPr bwMode="auto">
          <a:xfrm flipH="1">
            <a:off x="3449638" y="3606801"/>
            <a:ext cx="531812" cy="77787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581" name="Line 6">
            <a:extLst>
              <a:ext uri="{FF2B5EF4-FFF2-40B4-BE49-F238E27FC236}">
                <a16:creationId xmlns:a16="http://schemas.microsoft.com/office/drawing/2014/main" id="{967E4303-822E-734D-9CC4-47C1646771FF}"/>
              </a:ext>
            </a:extLst>
          </p:cNvPr>
          <p:cNvSpPr>
            <a:spLocks noChangeShapeType="1"/>
          </p:cNvSpPr>
          <p:nvPr/>
        </p:nvSpPr>
        <p:spPr bwMode="auto">
          <a:xfrm>
            <a:off x="5045076" y="3606801"/>
            <a:ext cx="638175" cy="777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582" name="Line 7">
            <a:extLst>
              <a:ext uri="{FF2B5EF4-FFF2-40B4-BE49-F238E27FC236}">
                <a16:creationId xmlns:a16="http://schemas.microsoft.com/office/drawing/2014/main" id="{69CCF050-86C8-AF47-B7D6-AC0B4A16AB6B}"/>
              </a:ext>
            </a:extLst>
          </p:cNvPr>
          <p:cNvSpPr>
            <a:spLocks noChangeShapeType="1"/>
          </p:cNvSpPr>
          <p:nvPr/>
        </p:nvSpPr>
        <p:spPr bwMode="auto">
          <a:xfrm>
            <a:off x="3663950" y="2536826"/>
            <a:ext cx="744538" cy="682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583" name="Line 8">
            <a:extLst>
              <a:ext uri="{FF2B5EF4-FFF2-40B4-BE49-F238E27FC236}">
                <a16:creationId xmlns:a16="http://schemas.microsoft.com/office/drawing/2014/main" id="{0255C0EC-95C1-074D-8801-1117AD53675C}"/>
              </a:ext>
            </a:extLst>
          </p:cNvPr>
          <p:cNvSpPr>
            <a:spLocks noChangeShapeType="1"/>
          </p:cNvSpPr>
          <p:nvPr/>
        </p:nvSpPr>
        <p:spPr bwMode="auto">
          <a:xfrm flipH="1">
            <a:off x="1857375" y="2536826"/>
            <a:ext cx="742950" cy="682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584" name="Text Box 9">
            <a:extLst>
              <a:ext uri="{FF2B5EF4-FFF2-40B4-BE49-F238E27FC236}">
                <a16:creationId xmlns:a16="http://schemas.microsoft.com/office/drawing/2014/main" id="{40FE0650-AF77-564E-B0CE-5503DE893639}"/>
              </a:ext>
            </a:extLst>
          </p:cNvPr>
          <p:cNvSpPr txBox="1">
            <a:spLocks noChangeArrowheads="1"/>
          </p:cNvSpPr>
          <p:nvPr/>
        </p:nvSpPr>
        <p:spPr bwMode="auto">
          <a:xfrm>
            <a:off x="2536825" y="2149475"/>
            <a:ext cx="1233488"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24585" name="Text Box 10">
            <a:extLst>
              <a:ext uri="{FF2B5EF4-FFF2-40B4-BE49-F238E27FC236}">
                <a16:creationId xmlns:a16="http://schemas.microsoft.com/office/drawing/2014/main" id="{9D6EE7E5-E07D-5947-A014-F8456C0DFECB}"/>
              </a:ext>
            </a:extLst>
          </p:cNvPr>
          <p:cNvSpPr txBox="1">
            <a:spLocks noChangeArrowheads="1"/>
          </p:cNvSpPr>
          <p:nvPr/>
        </p:nvSpPr>
        <p:spPr bwMode="auto">
          <a:xfrm>
            <a:off x="3875088" y="3219450"/>
            <a:ext cx="1230312"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24586" name="Text Box 11">
            <a:extLst>
              <a:ext uri="{FF2B5EF4-FFF2-40B4-BE49-F238E27FC236}">
                <a16:creationId xmlns:a16="http://schemas.microsoft.com/office/drawing/2014/main" id="{5E826096-CEA4-124B-BC64-FA0B75E347F2}"/>
              </a:ext>
            </a:extLst>
          </p:cNvPr>
          <p:cNvSpPr txBox="1">
            <a:spLocks noChangeArrowheads="1"/>
          </p:cNvSpPr>
          <p:nvPr/>
        </p:nvSpPr>
        <p:spPr bwMode="auto">
          <a:xfrm>
            <a:off x="2921001" y="4384675"/>
            <a:ext cx="1273175" cy="388938"/>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24587" name="AutoShape 12">
            <a:extLst>
              <a:ext uri="{FF2B5EF4-FFF2-40B4-BE49-F238E27FC236}">
                <a16:creationId xmlns:a16="http://schemas.microsoft.com/office/drawing/2014/main" id="{3AAC63FF-9A17-B946-8025-62C32F6F4753}"/>
              </a:ext>
            </a:extLst>
          </p:cNvPr>
          <p:cNvSpPr>
            <a:spLocks noChangeArrowheads="1"/>
          </p:cNvSpPr>
          <p:nvPr/>
        </p:nvSpPr>
        <p:spPr bwMode="auto">
          <a:xfrm>
            <a:off x="4140200" y="5546725"/>
            <a:ext cx="825500" cy="539750"/>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4588" name="Text Box 13">
            <a:extLst>
              <a:ext uri="{FF2B5EF4-FFF2-40B4-BE49-F238E27FC236}">
                <a16:creationId xmlns:a16="http://schemas.microsoft.com/office/drawing/2014/main" id="{D7C50B9D-2124-C340-A430-B6397C739EDA}"/>
              </a:ext>
            </a:extLst>
          </p:cNvPr>
          <p:cNvSpPr txBox="1">
            <a:spLocks noChangeArrowheads="1"/>
          </p:cNvSpPr>
          <p:nvPr/>
        </p:nvSpPr>
        <p:spPr bwMode="auto">
          <a:xfrm>
            <a:off x="4040188" y="5546725"/>
            <a:ext cx="9017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24589" name="AutoShape 14">
            <a:extLst>
              <a:ext uri="{FF2B5EF4-FFF2-40B4-BE49-F238E27FC236}">
                <a16:creationId xmlns:a16="http://schemas.microsoft.com/office/drawing/2014/main" id="{60AF7F73-B957-4642-991B-8749A6682A56}"/>
              </a:ext>
            </a:extLst>
          </p:cNvPr>
          <p:cNvSpPr>
            <a:spLocks noChangeArrowheads="1"/>
          </p:cNvSpPr>
          <p:nvPr/>
        </p:nvSpPr>
        <p:spPr bwMode="auto">
          <a:xfrm>
            <a:off x="2174876" y="5572125"/>
            <a:ext cx="862013" cy="534988"/>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4590" name="Text Box 15">
            <a:extLst>
              <a:ext uri="{FF2B5EF4-FFF2-40B4-BE49-F238E27FC236}">
                <a16:creationId xmlns:a16="http://schemas.microsoft.com/office/drawing/2014/main" id="{98BE4DEF-36F6-114A-809D-E9F37ED7EE9B}"/>
              </a:ext>
            </a:extLst>
          </p:cNvPr>
          <p:cNvSpPr txBox="1">
            <a:spLocks noChangeArrowheads="1"/>
          </p:cNvSpPr>
          <p:nvPr/>
        </p:nvSpPr>
        <p:spPr bwMode="auto">
          <a:xfrm>
            <a:off x="2347914" y="5551488"/>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4591" name="AutoShape 16">
            <a:extLst>
              <a:ext uri="{FF2B5EF4-FFF2-40B4-BE49-F238E27FC236}">
                <a16:creationId xmlns:a16="http://schemas.microsoft.com/office/drawing/2014/main" id="{2198A1C8-34F0-DD4E-B7C3-BD957209807B}"/>
              </a:ext>
            </a:extLst>
          </p:cNvPr>
          <p:cNvSpPr>
            <a:spLocks noChangeArrowheads="1"/>
          </p:cNvSpPr>
          <p:nvPr/>
        </p:nvSpPr>
        <p:spPr bwMode="auto">
          <a:xfrm>
            <a:off x="1431925" y="3240088"/>
            <a:ext cx="903288" cy="5127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4592" name="Text Box 17">
            <a:extLst>
              <a:ext uri="{FF2B5EF4-FFF2-40B4-BE49-F238E27FC236}">
                <a16:creationId xmlns:a16="http://schemas.microsoft.com/office/drawing/2014/main" id="{61DFBB7E-3FCE-B648-980B-02C865D1AA18}"/>
              </a:ext>
            </a:extLst>
          </p:cNvPr>
          <p:cNvSpPr txBox="1">
            <a:spLocks noChangeArrowheads="1"/>
          </p:cNvSpPr>
          <p:nvPr/>
        </p:nvSpPr>
        <p:spPr bwMode="auto">
          <a:xfrm>
            <a:off x="1603375" y="3219450"/>
            <a:ext cx="5540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24593" name="AutoShape 18">
            <a:extLst>
              <a:ext uri="{FF2B5EF4-FFF2-40B4-BE49-F238E27FC236}">
                <a16:creationId xmlns:a16="http://schemas.microsoft.com/office/drawing/2014/main" id="{AA6AE846-3D84-874F-A9C4-28170AF36E0D}"/>
              </a:ext>
            </a:extLst>
          </p:cNvPr>
          <p:cNvSpPr>
            <a:spLocks noChangeArrowheads="1"/>
          </p:cNvSpPr>
          <p:nvPr/>
        </p:nvSpPr>
        <p:spPr bwMode="auto">
          <a:xfrm>
            <a:off x="5241925" y="4425950"/>
            <a:ext cx="903288" cy="55880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4594" name="Text Box 19">
            <a:extLst>
              <a:ext uri="{FF2B5EF4-FFF2-40B4-BE49-F238E27FC236}">
                <a16:creationId xmlns:a16="http://schemas.microsoft.com/office/drawing/2014/main" id="{4870DBBD-4D2A-354C-B3B6-20F3D203872A}"/>
              </a:ext>
            </a:extLst>
          </p:cNvPr>
          <p:cNvSpPr txBox="1">
            <a:spLocks noChangeArrowheads="1"/>
          </p:cNvSpPr>
          <p:nvPr/>
        </p:nvSpPr>
        <p:spPr bwMode="auto">
          <a:xfrm>
            <a:off x="5389564" y="4425950"/>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4595" name="Text Box 20">
            <a:extLst>
              <a:ext uri="{FF2B5EF4-FFF2-40B4-BE49-F238E27FC236}">
                <a16:creationId xmlns:a16="http://schemas.microsoft.com/office/drawing/2014/main" id="{7F50ED3B-729A-1043-954C-A1D335488607}"/>
              </a:ext>
            </a:extLst>
          </p:cNvPr>
          <p:cNvSpPr txBox="1">
            <a:spLocks noChangeArrowheads="1"/>
          </p:cNvSpPr>
          <p:nvPr/>
        </p:nvSpPr>
        <p:spPr bwMode="auto">
          <a:xfrm>
            <a:off x="1697039" y="2536825"/>
            <a:ext cx="5857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24596" name="Text Box 21">
            <a:extLst>
              <a:ext uri="{FF2B5EF4-FFF2-40B4-BE49-F238E27FC236}">
                <a16:creationId xmlns:a16="http://schemas.microsoft.com/office/drawing/2014/main" id="{3F7CADEF-C0C8-D54E-9E13-50DF4229EE31}"/>
              </a:ext>
            </a:extLst>
          </p:cNvPr>
          <p:cNvSpPr txBox="1">
            <a:spLocks noChangeArrowheads="1"/>
          </p:cNvSpPr>
          <p:nvPr/>
        </p:nvSpPr>
        <p:spPr bwMode="auto">
          <a:xfrm>
            <a:off x="4119564" y="2536825"/>
            <a:ext cx="4984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solidFill>
                  <a:srgbClr val="FF0000"/>
                </a:solidFill>
              </a:rPr>
              <a:t>No</a:t>
            </a:r>
          </a:p>
        </p:txBody>
      </p:sp>
      <p:sp>
        <p:nvSpPr>
          <p:cNvPr id="24597" name="Text Box 22">
            <a:extLst>
              <a:ext uri="{FF2B5EF4-FFF2-40B4-BE49-F238E27FC236}">
                <a16:creationId xmlns:a16="http://schemas.microsoft.com/office/drawing/2014/main" id="{A18138EF-8F5B-874F-83AF-1FA8801FE5AA}"/>
              </a:ext>
            </a:extLst>
          </p:cNvPr>
          <p:cNvSpPr txBox="1">
            <a:spLocks noChangeArrowheads="1"/>
          </p:cNvSpPr>
          <p:nvPr/>
        </p:nvSpPr>
        <p:spPr bwMode="auto">
          <a:xfrm>
            <a:off x="5467350" y="3663950"/>
            <a:ext cx="1085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solidFill>
                  <a:srgbClr val="FF0000"/>
                </a:solidFill>
              </a:rPr>
              <a:t>Married </a:t>
            </a:r>
          </a:p>
        </p:txBody>
      </p:sp>
      <p:sp>
        <p:nvSpPr>
          <p:cNvPr id="24598" name="Text Box 23">
            <a:extLst>
              <a:ext uri="{FF2B5EF4-FFF2-40B4-BE49-F238E27FC236}">
                <a16:creationId xmlns:a16="http://schemas.microsoft.com/office/drawing/2014/main" id="{47D2E4A8-F008-544D-817B-D9EE8B5B12E9}"/>
              </a:ext>
            </a:extLst>
          </p:cNvPr>
          <p:cNvSpPr txBox="1">
            <a:spLocks noChangeArrowheads="1"/>
          </p:cNvSpPr>
          <p:nvPr/>
        </p:nvSpPr>
        <p:spPr bwMode="auto">
          <a:xfrm>
            <a:off x="2622550" y="3705225"/>
            <a:ext cx="1974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24599" name="Text Box 24">
            <a:extLst>
              <a:ext uri="{FF2B5EF4-FFF2-40B4-BE49-F238E27FC236}">
                <a16:creationId xmlns:a16="http://schemas.microsoft.com/office/drawing/2014/main" id="{13F9FE61-F436-6C4B-8B4B-BBEC3BFC2237}"/>
              </a:ext>
            </a:extLst>
          </p:cNvPr>
          <p:cNvSpPr txBox="1">
            <a:spLocks noChangeArrowheads="1"/>
          </p:cNvSpPr>
          <p:nvPr/>
        </p:nvSpPr>
        <p:spPr bwMode="auto">
          <a:xfrm>
            <a:off x="2027239" y="4870450"/>
            <a:ext cx="8334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24600" name="Text Box 25">
            <a:extLst>
              <a:ext uri="{FF2B5EF4-FFF2-40B4-BE49-F238E27FC236}">
                <a16:creationId xmlns:a16="http://schemas.microsoft.com/office/drawing/2014/main" id="{EDD7473E-6D51-5040-9F09-23F714B3AD1F}"/>
              </a:ext>
            </a:extLst>
          </p:cNvPr>
          <p:cNvSpPr txBox="1">
            <a:spLocks noChangeArrowheads="1"/>
          </p:cNvSpPr>
          <p:nvPr/>
        </p:nvSpPr>
        <p:spPr bwMode="auto">
          <a:xfrm>
            <a:off x="4362451" y="4870450"/>
            <a:ext cx="8350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graphicFrame>
        <p:nvGraphicFramePr>
          <p:cNvPr id="23577" name="Object 26">
            <a:extLst>
              <a:ext uri="{FF2B5EF4-FFF2-40B4-BE49-F238E27FC236}">
                <a16:creationId xmlns:a16="http://schemas.microsoft.com/office/drawing/2014/main" id="{23B501FD-6900-A14E-A422-656ED2D3A483}"/>
              </a:ext>
            </a:extLst>
          </p:cNvPr>
          <p:cNvGraphicFramePr>
            <a:graphicFrameLocks noChangeAspect="1"/>
          </p:cNvGraphicFramePr>
          <p:nvPr/>
        </p:nvGraphicFramePr>
        <p:xfrm>
          <a:off x="6553201" y="1235075"/>
          <a:ext cx="4011613" cy="1358900"/>
        </p:xfrm>
        <a:graphic>
          <a:graphicData uri="http://schemas.openxmlformats.org/presentationml/2006/ole">
            <mc:AlternateContent xmlns:mc="http://schemas.openxmlformats.org/markup-compatibility/2006">
              <mc:Choice xmlns:v="urn:schemas-microsoft-com:vml" Requires="v">
                <p:oleObj spid="_x0000_s10254" name="Document" r:id="rId3" imgW="27901900" imgH="9448800" progId="Word.Document.8">
                  <p:embed/>
                </p:oleObj>
              </mc:Choice>
              <mc:Fallback>
                <p:oleObj name="Document" r:id="rId3" imgW="27901900" imgH="9448800" progId="Word.Document.8">
                  <p:embed/>
                  <p:pic>
                    <p:nvPicPr>
                      <p:cNvPr id="23577" name="Object 26">
                        <a:extLst>
                          <a:ext uri="{FF2B5EF4-FFF2-40B4-BE49-F238E27FC236}">
                            <a16:creationId xmlns:a16="http://schemas.microsoft.com/office/drawing/2014/main" id="{23B501FD-6900-A14E-A422-656ED2D3A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1235075"/>
                        <a:ext cx="4011613"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8" name="Text Box 27">
            <a:extLst>
              <a:ext uri="{FF2B5EF4-FFF2-40B4-BE49-F238E27FC236}">
                <a16:creationId xmlns:a16="http://schemas.microsoft.com/office/drawing/2014/main" id="{DF18FD5D-8D6E-A645-BBC1-F73096D6844F}"/>
              </a:ext>
            </a:extLst>
          </p:cNvPr>
          <p:cNvSpPr txBox="1">
            <a:spLocks noChangeArrowheads="1"/>
          </p:cNvSpPr>
          <p:nvPr/>
        </p:nvSpPr>
        <p:spPr bwMode="auto">
          <a:xfrm>
            <a:off x="6370639" y="685800"/>
            <a:ext cx="19192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Test data</a:t>
            </a:r>
            <a:endParaRPr lang="en-US" altLang="en-US" sz="2400">
              <a:solidFill>
                <a:schemeClr val="bg2"/>
              </a:solidFill>
              <a:latin typeface="Arial" panose="020B0604020202020204" pitchFamily="34" charset="0"/>
            </a:endParaRPr>
          </a:p>
        </p:txBody>
      </p:sp>
      <p:sp>
        <p:nvSpPr>
          <p:cNvPr id="24603" name="Line 28">
            <a:extLst>
              <a:ext uri="{FF2B5EF4-FFF2-40B4-BE49-F238E27FC236}">
                <a16:creationId xmlns:a16="http://schemas.microsoft.com/office/drawing/2014/main" id="{7E83576A-F87C-DF41-9B0B-B83CED5A0BA2}"/>
              </a:ext>
            </a:extLst>
          </p:cNvPr>
          <p:cNvSpPr>
            <a:spLocks noChangeShapeType="1"/>
          </p:cNvSpPr>
          <p:nvPr/>
        </p:nvSpPr>
        <p:spPr bwMode="auto">
          <a:xfrm flipH="1">
            <a:off x="6188076" y="2422525"/>
            <a:ext cx="1554163" cy="1189038"/>
          </a:xfrm>
          <a:prstGeom prst="line">
            <a:avLst/>
          </a:prstGeom>
          <a:noFill/>
          <a:ln w="15875">
            <a:solidFill>
              <a:srgbClr val="FF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4" name="Slide Number Placeholder 3">
            <a:extLst>
              <a:ext uri="{FF2B5EF4-FFF2-40B4-BE49-F238E27FC236}">
                <a16:creationId xmlns:a16="http://schemas.microsoft.com/office/drawing/2014/main" id="{753A3F5A-DFDF-8E49-B2BA-AED1FC44102C}"/>
              </a:ext>
            </a:extLst>
          </p:cNvPr>
          <p:cNvSpPr>
            <a:spLocks noGrp="1"/>
          </p:cNvSpPr>
          <p:nvPr>
            <p:ph type="sldNum" sz="quarter" idx="12"/>
          </p:nvPr>
        </p:nvSpPr>
        <p:spPr/>
        <p:txBody>
          <a:bodyPr/>
          <a:lstStyle/>
          <a:p>
            <a:pPr>
              <a:defRPr/>
            </a:pPr>
            <a:fld id="{0E366104-E9E0-B348-930D-E9E947504838}" type="slidenum">
              <a:rPr lang="en-US" smtClean="0"/>
              <a:pPr>
                <a:defRPr/>
              </a:pPr>
              <a:t>40</a:t>
            </a:fld>
            <a:endParaRPr lang="en-US" dirty="0"/>
          </a:p>
        </p:txBody>
      </p:sp>
      <p:sp>
        <p:nvSpPr>
          <p:cNvPr id="2" name="Date Placeholder 1">
            <a:extLst>
              <a:ext uri="{FF2B5EF4-FFF2-40B4-BE49-F238E27FC236}">
                <a16:creationId xmlns:a16="http://schemas.microsoft.com/office/drawing/2014/main" id="{28A857C3-7E32-3543-8567-3A571AAC88B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C7D4B49-DD27-554E-A6BD-94781D4EC6E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398297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28591EA0-6A78-8443-9BEF-60292B783617}"/>
              </a:ext>
            </a:extLst>
          </p:cNvPr>
          <p:cNvSpPr>
            <a:spLocks noGrp="1" noChangeArrowheads="1"/>
          </p:cNvSpPr>
          <p:nvPr>
            <p:ph type="title"/>
          </p:nvPr>
        </p:nvSpPr>
        <p:spPr>
          <a:xfrm>
            <a:off x="941366" y="-385381"/>
            <a:ext cx="9052560" cy="1609344"/>
          </a:xfrm>
        </p:spPr>
        <p:txBody>
          <a:bodyPr/>
          <a:lstStyle/>
          <a:p>
            <a:pPr defTabSz="822960">
              <a:defRPr/>
            </a:pPr>
            <a:r>
              <a:rPr lang="en-US" altLang="en-US" sz="4860" dirty="0"/>
              <a:t>Apply model to test data</a:t>
            </a:r>
          </a:p>
        </p:txBody>
      </p:sp>
      <p:sp>
        <p:nvSpPr>
          <p:cNvPr id="25602" name="Line 3">
            <a:extLst>
              <a:ext uri="{FF2B5EF4-FFF2-40B4-BE49-F238E27FC236}">
                <a16:creationId xmlns:a16="http://schemas.microsoft.com/office/drawing/2014/main" id="{A5D807BD-9BE8-1745-B831-ACA5DC40DD26}"/>
              </a:ext>
            </a:extLst>
          </p:cNvPr>
          <p:cNvSpPr>
            <a:spLocks noChangeShapeType="1"/>
          </p:cNvSpPr>
          <p:nvPr/>
        </p:nvSpPr>
        <p:spPr bwMode="auto">
          <a:xfrm>
            <a:off x="4087814" y="4775200"/>
            <a:ext cx="320675"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5603" name="Line 4">
            <a:extLst>
              <a:ext uri="{FF2B5EF4-FFF2-40B4-BE49-F238E27FC236}">
                <a16:creationId xmlns:a16="http://schemas.microsoft.com/office/drawing/2014/main" id="{C89A0481-6B5D-A54B-861D-E6642DA8C85F}"/>
              </a:ext>
            </a:extLst>
          </p:cNvPr>
          <p:cNvSpPr>
            <a:spLocks noChangeShapeType="1"/>
          </p:cNvSpPr>
          <p:nvPr/>
        </p:nvSpPr>
        <p:spPr bwMode="auto">
          <a:xfrm flipH="1">
            <a:off x="2600325" y="4775200"/>
            <a:ext cx="427038" cy="7762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5604" name="Line 5">
            <a:extLst>
              <a:ext uri="{FF2B5EF4-FFF2-40B4-BE49-F238E27FC236}">
                <a16:creationId xmlns:a16="http://schemas.microsoft.com/office/drawing/2014/main" id="{0E4C8FCB-8828-6D46-8304-2ACF44B86D8B}"/>
              </a:ext>
            </a:extLst>
          </p:cNvPr>
          <p:cNvSpPr>
            <a:spLocks noChangeShapeType="1"/>
          </p:cNvSpPr>
          <p:nvPr/>
        </p:nvSpPr>
        <p:spPr bwMode="auto">
          <a:xfrm flipH="1">
            <a:off x="3449638" y="3606801"/>
            <a:ext cx="531812" cy="77787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5605" name="Line 6">
            <a:extLst>
              <a:ext uri="{FF2B5EF4-FFF2-40B4-BE49-F238E27FC236}">
                <a16:creationId xmlns:a16="http://schemas.microsoft.com/office/drawing/2014/main" id="{7985B90E-EC8C-EC48-B672-469A93E68E2C}"/>
              </a:ext>
            </a:extLst>
          </p:cNvPr>
          <p:cNvSpPr>
            <a:spLocks noChangeShapeType="1"/>
          </p:cNvSpPr>
          <p:nvPr/>
        </p:nvSpPr>
        <p:spPr bwMode="auto">
          <a:xfrm>
            <a:off x="5045076" y="3606801"/>
            <a:ext cx="638175" cy="777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5606" name="Line 7">
            <a:extLst>
              <a:ext uri="{FF2B5EF4-FFF2-40B4-BE49-F238E27FC236}">
                <a16:creationId xmlns:a16="http://schemas.microsoft.com/office/drawing/2014/main" id="{F33EFA65-73A3-B349-86D4-3FE16E3F05E8}"/>
              </a:ext>
            </a:extLst>
          </p:cNvPr>
          <p:cNvSpPr>
            <a:spLocks noChangeShapeType="1"/>
          </p:cNvSpPr>
          <p:nvPr/>
        </p:nvSpPr>
        <p:spPr bwMode="auto">
          <a:xfrm>
            <a:off x="3663950" y="2536826"/>
            <a:ext cx="744538" cy="682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5607" name="Line 8">
            <a:extLst>
              <a:ext uri="{FF2B5EF4-FFF2-40B4-BE49-F238E27FC236}">
                <a16:creationId xmlns:a16="http://schemas.microsoft.com/office/drawing/2014/main" id="{45E86F72-0A29-C241-924E-393A2216DADA}"/>
              </a:ext>
            </a:extLst>
          </p:cNvPr>
          <p:cNvSpPr>
            <a:spLocks noChangeShapeType="1"/>
          </p:cNvSpPr>
          <p:nvPr/>
        </p:nvSpPr>
        <p:spPr bwMode="auto">
          <a:xfrm flipH="1">
            <a:off x="1857375" y="2536826"/>
            <a:ext cx="742950" cy="6826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5608" name="Text Box 9">
            <a:extLst>
              <a:ext uri="{FF2B5EF4-FFF2-40B4-BE49-F238E27FC236}">
                <a16:creationId xmlns:a16="http://schemas.microsoft.com/office/drawing/2014/main" id="{322F4B63-B3AC-F341-948D-49AD733436AF}"/>
              </a:ext>
            </a:extLst>
          </p:cNvPr>
          <p:cNvSpPr txBox="1">
            <a:spLocks noChangeArrowheads="1"/>
          </p:cNvSpPr>
          <p:nvPr/>
        </p:nvSpPr>
        <p:spPr bwMode="auto">
          <a:xfrm>
            <a:off x="2536825" y="2149475"/>
            <a:ext cx="1233488"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Refund</a:t>
            </a:r>
            <a:endParaRPr lang="en-US" altLang="en-US" sz="1920">
              <a:solidFill>
                <a:schemeClr val="bg2"/>
              </a:solidFill>
            </a:endParaRPr>
          </a:p>
        </p:txBody>
      </p:sp>
      <p:sp>
        <p:nvSpPr>
          <p:cNvPr id="25609" name="Text Box 10">
            <a:extLst>
              <a:ext uri="{FF2B5EF4-FFF2-40B4-BE49-F238E27FC236}">
                <a16:creationId xmlns:a16="http://schemas.microsoft.com/office/drawing/2014/main" id="{3D494503-5B1E-B64B-99C9-D924B1410236}"/>
              </a:ext>
            </a:extLst>
          </p:cNvPr>
          <p:cNvSpPr txBox="1">
            <a:spLocks noChangeArrowheads="1"/>
          </p:cNvSpPr>
          <p:nvPr/>
        </p:nvSpPr>
        <p:spPr bwMode="auto">
          <a:xfrm>
            <a:off x="3875088" y="3219450"/>
            <a:ext cx="1230312" cy="387350"/>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MarSt</a:t>
            </a:r>
            <a:endParaRPr lang="en-US" altLang="en-US" sz="1920">
              <a:solidFill>
                <a:schemeClr val="bg2"/>
              </a:solidFill>
            </a:endParaRPr>
          </a:p>
        </p:txBody>
      </p:sp>
      <p:sp>
        <p:nvSpPr>
          <p:cNvPr id="25610" name="Text Box 11">
            <a:extLst>
              <a:ext uri="{FF2B5EF4-FFF2-40B4-BE49-F238E27FC236}">
                <a16:creationId xmlns:a16="http://schemas.microsoft.com/office/drawing/2014/main" id="{C12A0E32-7A1F-AB42-BF60-1BB69734F92B}"/>
              </a:ext>
            </a:extLst>
          </p:cNvPr>
          <p:cNvSpPr txBox="1">
            <a:spLocks noChangeArrowheads="1"/>
          </p:cNvSpPr>
          <p:nvPr/>
        </p:nvSpPr>
        <p:spPr bwMode="auto">
          <a:xfrm>
            <a:off x="2921001" y="4384675"/>
            <a:ext cx="1273175" cy="388938"/>
          </a:xfrm>
          <a:prstGeom prst="rect">
            <a:avLst/>
          </a:prstGeom>
          <a:solidFill>
            <a:srgbClr val="FFFF00"/>
          </a:solidFill>
          <a:ln w="12700">
            <a:solidFill>
              <a:srgbClr val="0000FF"/>
            </a:solidFill>
            <a:miter lim="800000"/>
            <a:headEnd/>
            <a:tailEnd/>
          </a:ln>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2D1993"/>
                </a:solidFill>
              </a:rPr>
              <a:t>TaxInc</a:t>
            </a:r>
            <a:endParaRPr lang="en-US" altLang="en-US" sz="1920">
              <a:solidFill>
                <a:schemeClr val="bg2"/>
              </a:solidFill>
            </a:endParaRPr>
          </a:p>
        </p:txBody>
      </p:sp>
      <p:sp>
        <p:nvSpPr>
          <p:cNvPr id="25611" name="AutoShape 12">
            <a:extLst>
              <a:ext uri="{FF2B5EF4-FFF2-40B4-BE49-F238E27FC236}">
                <a16:creationId xmlns:a16="http://schemas.microsoft.com/office/drawing/2014/main" id="{7891276E-348A-5C4E-880A-6DF77D033C5B}"/>
              </a:ext>
            </a:extLst>
          </p:cNvPr>
          <p:cNvSpPr>
            <a:spLocks noChangeArrowheads="1"/>
          </p:cNvSpPr>
          <p:nvPr/>
        </p:nvSpPr>
        <p:spPr bwMode="auto">
          <a:xfrm>
            <a:off x="4140200" y="5546725"/>
            <a:ext cx="825500" cy="539750"/>
          </a:xfrm>
          <a:prstGeom prst="roundRect">
            <a:avLst>
              <a:gd name="adj" fmla="val 16769"/>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5612" name="Text Box 13">
            <a:extLst>
              <a:ext uri="{FF2B5EF4-FFF2-40B4-BE49-F238E27FC236}">
                <a16:creationId xmlns:a16="http://schemas.microsoft.com/office/drawing/2014/main" id="{2BC28316-B6CD-4044-9F5E-B0F9B85F7DF9}"/>
              </a:ext>
            </a:extLst>
          </p:cNvPr>
          <p:cNvSpPr txBox="1">
            <a:spLocks noChangeArrowheads="1"/>
          </p:cNvSpPr>
          <p:nvPr/>
        </p:nvSpPr>
        <p:spPr bwMode="auto">
          <a:xfrm>
            <a:off x="4040188" y="5546725"/>
            <a:ext cx="9017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YES</a:t>
            </a:r>
            <a:endParaRPr lang="en-US" altLang="en-US" sz="1920">
              <a:solidFill>
                <a:schemeClr val="bg2"/>
              </a:solidFill>
            </a:endParaRPr>
          </a:p>
        </p:txBody>
      </p:sp>
      <p:sp>
        <p:nvSpPr>
          <p:cNvPr id="25613" name="AutoShape 14">
            <a:extLst>
              <a:ext uri="{FF2B5EF4-FFF2-40B4-BE49-F238E27FC236}">
                <a16:creationId xmlns:a16="http://schemas.microsoft.com/office/drawing/2014/main" id="{D9DBAC7F-A787-884E-A226-2166D1239B7A}"/>
              </a:ext>
            </a:extLst>
          </p:cNvPr>
          <p:cNvSpPr>
            <a:spLocks noChangeArrowheads="1"/>
          </p:cNvSpPr>
          <p:nvPr/>
        </p:nvSpPr>
        <p:spPr bwMode="auto">
          <a:xfrm>
            <a:off x="2174876" y="5572125"/>
            <a:ext cx="862013" cy="534988"/>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5614" name="Text Box 15">
            <a:extLst>
              <a:ext uri="{FF2B5EF4-FFF2-40B4-BE49-F238E27FC236}">
                <a16:creationId xmlns:a16="http://schemas.microsoft.com/office/drawing/2014/main" id="{40975B1B-E094-8E46-B7DF-C281B98A6991}"/>
              </a:ext>
            </a:extLst>
          </p:cNvPr>
          <p:cNvSpPr txBox="1">
            <a:spLocks noChangeArrowheads="1"/>
          </p:cNvSpPr>
          <p:nvPr/>
        </p:nvSpPr>
        <p:spPr bwMode="auto">
          <a:xfrm>
            <a:off x="2347914" y="5551488"/>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5615" name="AutoShape 16">
            <a:extLst>
              <a:ext uri="{FF2B5EF4-FFF2-40B4-BE49-F238E27FC236}">
                <a16:creationId xmlns:a16="http://schemas.microsoft.com/office/drawing/2014/main" id="{FA68F1E2-4089-FB47-AB00-145CA09F0A7D}"/>
              </a:ext>
            </a:extLst>
          </p:cNvPr>
          <p:cNvSpPr>
            <a:spLocks noChangeArrowheads="1"/>
          </p:cNvSpPr>
          <p:nvPr/>
        </p:nvSpPr>
        <p:spPr bwMode="auto">
          <a:xfrm>
            <a:off x="1431925" y="3240088"/>
            <a:ext cx="903288" cy="512762"/>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5616" name="Text Box 17">
            <a:extLst>
              <a:ext uri="{FF2B5EF4-FFF2-40B4-BE49-F238E27FC236}">
                <a16:creationId xmlns:a16="http://schemas.microsoft.com/office/drawing/2014/main" id="{B83288A0-6362-A147-8B1C-14327329C4C1}"/>
              </a:ext>
            </a:extLst>
          </p:cNvPr>
          <p:cNvSpPr txBox="1">
            <a:spLocks noChangeArrowheads="1"/>
          </p:cNvSpPr>
          <p:nvPr/>
        </p:nvSpPr>
        <p:spPr bwMode="auto">
          <a:xfrm>
            <a:off x="1603375" y="3219450"/>
            <a:ext cx="5540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rgbClr val="00FFFF"/>
              </a:solidFill>
            </a:endParaRPr>
          </a:p>
        </p:txBody>
      </p:sp>
      <p:sp>
        <p:nvSpPr>
          <p:cNvPr id="25617" name="AutoShape 18">
            <a:extLst>
              <a:ext uri="{FF2B5EF4-FFF2-40B4-BE49-F238E27FC236}">
                <a16:creationId xmlns:a16="http://schemas.microsoft.com/office/drawing/2014/main" id="{42BB612C-59A4-994F-9630-1838F12675FA}"/>
              </a:ext>
            </a:extLst>
          </p:cNvPr>
          <p:cNvSpPr>
            <a:spLocks noChangeArrowheads="1"/>
          </p:cNvSpPr>
          <p:nvPr/>
        </p:nvSpPr>
        <p:spPr bwMode="auto">
          <a:xfrm>
            <a:off x="5241925" y="4425950"/>
            <a:ext cx="903288" cy="558800"/>
          </a:xfrm>
          <a:prstGeom prst="roundRect">
            <a:avLst>
              <a:gd name="adj" fmla="val 16667"/>
            </a:avLst>
          </a:prstGeom>
          <a:solidFill>
            <a:srgbClr val="33CC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endParaRPr lang="en-US" altLang="en-US" sz="1680"/>
          </a:p>
        </p:txBody>
      </p:sp>
      <p:sp>
        <p:nvSpPr>
          <p:cNvPr id="25618" name="Text Box 19">
            <a:extLst>
              <a:ext uri="{FF2B5EF4-FFF2-40B4-BE49-F238E27FC236}">
                <a16:creationId xmlns:a16="http://schemas.microsoft.com/office/drawing/2014/main" id="{FCEA2201-A278-9243-9662-7CAE76E23AD3}"/>
              </a:ext>
            </a:extLst>
          </p:cNvPr>
          <p:cNvSpPr txBox="1">
            <a:spLocks noChangeArrowheads="1"/>
          </p:cNvSpPr>
          <p:nvPr/>
        </p:nvSpPr>
        <p:spPr bwMode="auto">
          <a:xfrm>
            <a:off x="5389564" y="4425950"/>
            <a:ext cx="55403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20000"/>
              </a:spcBef>
              <a:spcAft>
                <a:spcPct val="0"/>
              </a:spcAft>
              <a:buClr>
                <a:schemeClr val="accent2"/>
              </a:buClr>
              <a:buFont typeface="Monotype Sorts" pitchFamily="2" charset="2"/>
              <a:buNone/>
              <a:defRPr/>
            </a:pPr>
            <a:r>
              <a:rPr lang="en-US" altLang="en-US" sz="1920">
                <a:solidFill>
                  <a:srgbClr val="800000"/>
                </a:solidFill>
              </a:rPr>
              <a:t>NO</a:t>
            </a:r>
            <a:endParaRPr lang="en-US" altLang="en-US" sz="1920">
              <a:solidFill>
                <a:schemeClr val="bg2"/>
              </a:solidFill>
            </a:endParaRPr>
          </a:p>
        </p:txBody>
      </p:sp>
      <p:sp>
        <p:nvSpPr>
          <p:cNvPr id="25619" name="Text Box 20">
            <a:extLst>
              <a:ext uri="{FF2B5EF4-FFF2-40B4-BE49-F238E27FC236}">
                <a16:creationId xmlns:a16="http://schemas.microsoft.com/office/drawing/2014/main" id="{3801F7AC-3BF6-464D-AADF-00E0B40E8A9C}"/>
              </a:ext>
            </a:extLst>
          </p:cNvPr>
          <p:cNvSpPr txBox="1">
            <a:spLocks noChangeArrowheads="1"/>
          </p:cNvSpPr>
          <p:nvPr/>
        </p:nvSpPr>
        <p:spPr bwMode="auto">
          <a:xfrm>
            <a:off x="1697039" y="2536825"/>
            <a:ext cx="5857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Yes</a:t>
            </a:r>
            <a:endParaRPr lang="en-US" altLang="en-US" sz="1920">
              <a:solidFill>
                <a:schemeClr val="bg2"/>
              </a:solidFill>
            </a:endParaRPr>
          </a:p>
        </p:txBody>
      </p:sp>
      <p:sp>
        <p:nvSpPr>
          <p:cNvPr id="25620" name="Text Box 21">
            <a:extLst>
              <a:ext uri="{FF2B5EF4-FFF2-40B4-BE49-F238E27FC236}">
                <a16:creationId xmlns:a16="http://schemas.microsoft.com/office/drawing/2014/main" id="{B2CD4A2F-C667-8B47-B6DE-29B850B37C10}"/>
              </a:ext>
            </a:extLst>
          </p:cNvPr>
          <p:cNvSpPr txBox="1">
            <a:spLocks noChangeArrowheads="1"/>
          </p:cNvSpPr>
          <p:nvPr/>
        </p:nvSpPr>
        <p:spPr bwMode="auto">
          <a:xfrm>
            <a:off x="4119564" y="2536825"/>
            <a:ext cx="4984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solidFill>
                  <a:srgbClr val="FF0000"/>
                </a:solidFill>
              </a:rPr>
              <a:t>No</a:t>
            </a:r>
          </a:p>
        </p:txBody>
      </p:sp>
      <p:sp>
        <p:nvSpPr>
          <p:cNvPr id="25621" name="Text Box 22">
            <a:extLst>
              <a:ext uri="{FF2B5EF4-FFF2-40B4-BE49-F238E27FC236}">
                <a16:creationId xmlns:a16="http://schemas.microsoft.com/office/drawing/2014/main" id="{847DA042-FEEE-2348-8A47-2F07A4372322}"/>
              </a:ext>
            </a:extLst>
          </p:cNvPr>
          <p:cNvSpPr txBox="1">
            <a:spLocks noChangeArrowheads="1"/>
          </p:cNvSpPr>
          <p:nvPr/>
        </p:nvSpPr>
        <p:spPr bwMode="auto">
          <a:xfrm>
            <a:off x="5467350" y="3663950"/>
            <a:ext cx="1085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solidFill>
                  <a:srgbClr val="FF0000"/>
                </a:solidFill>
              </a:rPr>
              <a:t>Married </a:t>
            </a:r>
          </a:p>
        </p:txBody>
      </p:sp>
      <p:sp>
        <p:nvSpPr>
          <p:cNvPr id="25622" name="Text Box 23">
            <a:extLst>
              <a:ext uri="{FF2B5EF4-FFF2-40B4-BE49-F238E27FC236}">
                <a16:creationId xmlns:a16="http://schemas.microsoft.com/office/drawing/2014/main" id="{F9050D0C-7266-9C42-8A61-4A7B1C1971E1}"/>
              </a:ext>
            </a:extLst>
          </p:cNvPr>
          <p:cNvSpPr txBox="1">
            <a:spLocks noChangeArrowheads="1"/>
          </p:cNvSpPr>
          <p:nvPr/>
        </p:nvSpPr>
        <p:spPr bwMode="auto">
          <a:xfrm>
            <a:off x="2622550" y="3705225"/>
            <a:ext cx="19748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Single, Divorced</a:t>
            </a:r>
            <a:endParaRPr lang="en-US" altLang="en-US" sz="1920">
              <a:solidFill>
                <a:schemeClr val="bg2"/>
              </a:solidFill>
            </a:endParaRPr>
          </a:p>
        </p:txBody>
      </p:sp>
      <p:sp>
        <p:nvSpPr>
          <p:cNvPr id="25623" name="Text Box 24">
            <a:extLst>
              <a:ext uri="{FF2B5EF4-FFF2-40B4-BE49-F238E27FC236}">
                <a16:creationId xmlns:a16="http://schemas.microsoft.com/office/drawing/2014/main" id="{A5A1CF20-9BA4-8D43-B788-A5C4BB197320}"/>
              </a:ext>
            </a:extLst>
          </p:cNvPr>
          <p:cNvSpPr txBox="1">
            <a:spLocks noChangeArrowheads="1"/>
          </p:cNvSpPr>
          <p:nvPr/>
        </p:nvSpPr>
        <p:spPr bwMode="auto">
          <a:xfrm>
            <a:off x="2027239" y="4870450"/>
            <a:ext cx="8334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&lt; 80K</a:t>
            </a:r>
            <a:endParaRPr lang="en-US" altLang="en-US" sz="1920">
              <a:solidFill>
                <a:schemeClr val="bg2"/>
              </a:solidFill>
            </a:endParaRPr>
          </a:p>
        </p:txBody>
      </p:sp>
      <p:sp>
        <p:nvSpPr>
          <p:cNvPr id="25624" name="Text Box 25">
            <a:extLst>
              <a:ext uri="{FF2B5EF4-FFF2-40B4-BE49-F238E27FC236}">
                <a16:creationId xmlns:a16="http://schemas.microsoft.com/office/drawing/2014/main" id="{62F97D24-718E-B843-A2CF-9BEA2B613DDD}"/>
              </a:ext>
            </a:extLst>
          </p:cNvPr>
          <p:cNvSpPr txBox="1">
            <a:spLocks noChangeArrowheads="1"/>
          </p:cNvSpPr>
          <p:nvPr/>
        </p:nvSpPr>
        <p:spPr bwMode="auto">
          <a:xfrm>
            <a:off x="4362451" y="4870450"/>
            <a:ext cx="8350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eaLnBrk="1" fontAlgn="auto" hangingPunct="1">
              <a:spcBef>
                <a:spcPct val="20000"/>
              </a:spcBef>
              <a:spcAft>
                <a:spcPct val="0"/>
              </a:spcAft>
              <a:buClr>
                <a:schemeClr val="accent2"/>
              </a:buClr>
              <a:buFont typeface="Monotype Sorts" pitchFamily="2" charset="2"/>
              <a:buNone/>
              <a:defRPr/>
            </a:pPr>
            <a:r>
              <a:rPr lang="en-US" altLang="en-US" sz="1920"/>
              <a:t>&gt; 80K</a:t>
            </a:r>
            <a:endParaRPr lang="en-US" altLang="en-US" sz="1920">
              <a:solidFill>
                <a:schemeClr val="bg2"/>
              </a:solidFill>
            </a:endParaRPr>
          </a:p>
        </p:txBody>
      </p:sp>
      <p:graphicFrame>
        <p:nvGraphicFramePr>
          <p:cNvPr id="24601" name="Object 26">
            <a:extLst>
              <a:ext uri="{FF2B5EF4-FFF2-40B4-BE49-F238E27FC236}">
                <a16:creationId xmlns:a16="http://schemas.microsoft.com/office/drawing/2014/main" id="{6DC420DE-FFE7-1748-8D48-59230C9B0A45}"/>
              </a:ext>
            </a:extLst>
          </p:cNvPr>
          <p:cNvGraphicFramePr>
            <a:graphicFrameLocks noChangeAspect="1"/>
          </p:cNvGraphicFramePr>
          <p:nvPr/>
        </p:nvGraphicFramePr>
        <p:xfrm>
          <a:off x="6553201" y="1235075"/>
          <a:ext cx="4011613" cy="1358900"/>
        </p:xfrm>
        <a:graphic>
          <a:graphicData uri="http://schemas.openxmlformats.org/presentationml/2006/ole">
            <mc:AlternateContent xmlns:mc="http://schemas.openxmlformats.org/markup-compatibility/2006">
              <mc:Choice xmlns:v="urn:schemas-microsoft-com:vml" Requires="v">
                <p:oleObj spid="_x0000_s11278" name="Document" r:id="rId3" imgW="27901900" imgH="9448800" progId="Word.Document.8">
                  <p:embed/>
                </p:oleObj>
              </mc:Choice>
              <mc:Fallback>
                <p:oleObj name="Document" r:id="rId3" imgW="27901900" imgH="9448800" progId="Word.Document.8">
                  <p:embed/>
                  <p:pic>
                    <p:nvPicPr>
                      <p:cNvPr id="24601" name="Object 26">
                        <a:extLst>
                          <a:ext uri="{FF2B5EF4-FFF2-40B4-BE49-F238E27FC236}">
                            <a16:creationId xmlns:a16="http://schemas.microsoft.com/office/drawing/2014/main" id="{6DC420DE-FFE7-1748-8D48-59230C9B0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1235075"/>
                        <a:ext cx="4011613"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2" name="Text Box 27">
            <a:extLst>
              <a:ext uri="{FF2B5EF4-FFF2-40B4-BE49-F238E27FC236}">
                <a16:creationId xmlns:a16="http://schemas.microsoft.com/office/drawing/2014/main" id="{DAED8D9E-7872-E949-8FE8-14BAE108F794}"/>
              </a:ext>
            </a:extLst>
          </p:cNvPr>
          <p:cNvSpPr txBox="1">
            <a:spLocks noChangeArrowheads="1"/>
          </p:cNvSpPr>
          <p:nvPr/>
        </p:nvSpPr>
        <p:spPr bwMode="auto">
          <a:xfrm>
            <a:off x="6370639" y="685800"/>
            <a:ext cx="19192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lnSpc>
                <a:spcPct val="80000"/>
              </a:lnSpc>
              <a:spcBef>
                <a:spcPct val="20000"/>
              </a:spcBef>
              <a:buClr>
                <a:schemeClr val="accent2"/>
              </a:buClr>
              <a:buSzPct val="75000"/>
              <a:buFont typeface="Monotype Sorts" pitchFamily="2" charset="2"/>
              <a:buNone/>
            </a:pPr>
            <a:r>
              <a:rPr lang="en-US" altLang="en-US" sz="2400">
                <a:solidFill>
                  <a:schemeClr val="tx2"/>
                </a:solidFill>
                <a:latin typeface="Arial" panose="020B0604020202020204" pitchFamily="34" charset="0"/>
              </a:rPr>
              <a:t>Test data</a:t>
            </a:r>
            <a:endParaRPr lang="en-US" altLang="en-US" sz="2400">
              <a:solidFill>
                <a:schemeClr val="bg2"/>
              </a:solidFill>
              <a:latin typeface="Arial" panose="020B0604020202020204" pitchFamily="34" charset="0"/>
            </a:endParaRPr>
          </a:p>
        </p:txBody>
      </p:sp>
      <p:sp>
        <p:nvSpPr>
          <p:cNvPr id="25627" name="Line 28">
            <a:extLst>
              <a:ext uri="{FF2B5EF4-FFF2-40B4-BE49-F238E27FC236}">
                <a16:creationId xmlns:a16="http://schemas.microsoft.com/office/drawing/2014/main" id="{188D2D37-A45F-304A-999F-688249D24C84}"/>
              </a:ext>
            </a:extLst>
          </p:cNvPr>
          <p:cNvSpPr>
            <a:spLocks noChangeShapeType="1"/>
          </p:cNvSpPr>
          <p:nvPr/>
        </p:nvSpPr>
        <p:spPr bwMode="auto">
          <a:xfrm flipH="1">
            <a:off x="6003926" y="2422526"/>
            <a:ext cx="3749675" cy="2195513"/>
          </a:xfrm>
          <a:prstGeom prst="line">
            <a:avLst/>
          </a:prstGeom>
          <a:noFill/>
          <a:ln w="15875">
            <a:solidFill>
              <a:srgbClr val="FF00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en-US" sz="2160"/>
          </a:p>
        </p:txBody>
      </p:sp>
      <p:sp>
        <p:nvSpPr>
          <p:cNvPr id="24604" name="Text Box 29">
            <a:extLst>
              <a:ext uri="{FF2B5EF4-FFF2-40B4-BE49-F238E27FC236}">
                <a16:creationId xmlns:a16="http://schemas.microsoft.com/office/drawing/2014/main" id="{AF7C4B41-6819-2648-A077-8BC9E8299B38}"/>
              </a:ext>
            </a:extLst>
          </p:cNvPr>
          <p:cNvSpPr txBox="1">
            <a:spLocks noChangeArrowheads="1"/>
          </p:cNvSpPr>
          <p:nvPr/>
        </p:nvSpPr>
        <p:spPr bwMode="auto">
          <a:xfrm>
            <a:off x="7832725" y="3611563"/>
            <a:ext cx="32004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eaLnBrk="1" hangingPunct="1">
              <a:lnSpc>
                <a:spcPct val="80000"/>
              </a:lnSpc>
              <a:spcBef>
                <a:spcPct val="20000"/>
              </a:spcBef>
              <a:buClr>
                <a:schemeClr val="accent2"/>
              </a:buClr>
              <a:buSzPct val="75000"/>
              <a:buFont typeface="Monotype Sorts" pitchFamily="2" charset="2"/>
              <a:buNone/>
            </a:pPr>
            <a:r>
              <a:rPr lang="en-US" altLang="en-US" sz="2400">
                <a:latin typeface="Arial" panose="020B0604020202020204" pitchFamily="34" charset="0"/>
              </a:rPr>
              <a:t>Assign Cheat to “No”</a:t>
            </a:r>
          </a:p>
        </p:txBody>
      </p:sp>
      <p:sp>
        <p:nvSpPr>
          <p:cNvPr id="4" name="Slide Number Placeholder 3">
            <a:extLst>
              <a:ext uri="{FF2B5EF4-FFF2-40B4-BE49-F238E27FC236}">
                <a16:creationId xmlns:a16="http://schemas.microsoft.com/office/drawing/2014/main" id="{1CFECA46-52B7-CF46-98DF-350B0AE18C99}"/>
              </a:ext>
            </a:extLst>
          </p:cNvPr>
          <p:cNvSpPr>
            <a:spLocks noGrp="1"/>
          </p:cNvSpPr>
          <p:nvPr>
            <p:ph type="sldNum" sz="quarter" idx="12"/>
          </p:nvPr>
        </p:nvSpPr>
        <p:spPr/>
        <p:txBody>
          <a:bodyPr/>
          <a:lstStyle/>
          <a:p>
            <a:pPr>
              <a:defRPr/>
            </a:pPr>
            <a:fld id="{0E366104-E9E0-B348-930D-E9E947504838}" type="slidenum">
              <a:rPr lang="en-US" smtClean="0"/>
              <a:pPr>
                <a:defRPr/>
              </a:pPr>
              <a:t>41</a:t>
            </a:fld>
            <a:endParaRPr lang="en-US" dirty="0"/>
          </a:p>
        </p:txBody>
      </p:sp>
      <p:sp>
        <p:nvSpPr>
          <p:cNvPr id="2" name="Date Placeholder 1">
            <a:extLst>
              <a:ext uri="{FF2B5EF4-FFF2-40B4-BE49-F238E27FC236}">
                <a16:creationId xmlns:a16="http://schemas.microsoft.com/office/drawing/2014/main" id="{A1F184A4-57D7-6247-8173-E5BF749CAC9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61C60DA-5058-6B4F-B0A5-84E16C90024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764306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2">
            <a:extLst>
              <a:ext uri="{FF2B5EF4-FFF2-40B4-BE49-F238E27FC236}">
                <a16:creationId xmlns:a16="http://schemas.microsoft.com/office/drawing/2014/main" id="{87FBE27B-AA99-BA49-854C-883926EED55C}"/>
              </a:ext>
            </a:extLst>
          </p:cNvPr>
          <p:cNvSpPr>
            <a:spLocks noGrp="1" noChangeArrowheads="1"/>
          </p:cNvSpPr>
          <p:nvPr>
            <p:ph type="title"/>
          </p:nvPr>
        </p:nvSpPr>
        <p:spPr>
          <a:xfrm>
            <a:off x="762000" y="-76200"/>
            <a:ext cx="9052560" cy="1609344"/>
          </a:xfrm>
        </p:spPr>
        <p:txBody>
          <a:bodyPr/>
          <a:lstStyle/>
          <a:p>
            <a:pPr defTabSz="822960">
              <a:defRPr/>
            </a:pPr>
            <a:r>
              <a:rPr lang="en-US" altLang="en-US" sz="4860" dirty="0"/>
              <a:t>Generalization</a:t>
            </a:r>
          </a:p>
        </p:txBody>
      </p:sp>
      <p:sp>
        <p:nvSpPr>
          <p:cNvPr id="33793" name="Content Placeholder 1">
            <a:extLst>
              <a:ext uri="{FF2B5EF4-FFF2-40B4-BE49-F238E27FC236}">
                <a16:creationId xmlns:a16="http://schemas.microsoft.com/office/drawing/2014/main" id="{410EFA6C-BF5C-0E43-AC0F-EA19120C0DC4}"/>
              </a:ext>
            </a:extLst>
          </p:cNvPr>
          <p:cNvSpPr>
            <a:spLocks noGrp="1" noChangeArrowheads="1"/>
          </p:cNvSpPr>
          <p:nvPr>
            <p:ph idx="1"/>
          </p:nvPr>
        </p:nvSpPr>
        <p:spPr>
          <a:xfrm>
            <a:off x="407158" y="1533144"/>
            <a:ext cx="11544050" cy="6218238"/>
          </a:xfrm>
        </p:spPr>
        <p:txBody>
          <a:bodyPr/>
          <a:lstStyle/>
          <a:p>
            <a:pPr marL="164592" indent="-164592" defTabSz="822960">
              <a:spcBef>
                <a:spcPts val="1080"/>
              </a:spcBef>
              <a:defRPr/>
            </a:pPr>
            <a:r>
              <a:rPr lang="en-US" altLang="en-US" sz="2400" dirty="0"/>
              <a:t>Definition: model does a good job of correctly predicting class labels of </a:t>
            </a:r>
            <a:r>
              <a:rPr lang="en-US" altLang="en-US" sz="2400" u="sng" dirty="0"/>
              <a:t>previously unseen</a:t>
            </a:r>
            <a:r>
              <a:rPr lang="en-US" altLang="en-US" sz="2400" dirty="0"/>
              <a:t> samples</a:t>
            </a:r>
          </a:p>
          <a:p>
            <a:pPr marL="164592" indent="-164592" defTabSz="822960">
              <a:spcBef>
                <a:spcPts val="1080"/>
              </a:spcBef>
              <a:defRPr/>
            </a:pPr>
            <a:endParaRPr lang="en-US" altLang="en-US" sz="2400" dirty="0"/>
          </a:p>
          <a:p>
            <a:pPr marL="164592" indent="-164592" defTabSz="822960">
              <a:spcBef>
                <a:spcPts val="1080"/>
              </a:spcBef>
              <a:defRPr/>
            </a:pPr>
            <a:r>
              <a:rPr lang="en-US" altLang="en-US" sz="2400" dirty="0"/>
              <a:t>Generalization is typically evaluated using a </a:t>
            </a:r>
            <a:r>
              <a:rPr lang="en-US" altLang="en-US" sz="2400" i="1" dirty="0"/>
              <a:t>test</a:t>
            </a:r>
            <a:r>
              <a:rPr lang="en-US" altLang="en-US" sz="2400" dirty="0"/>
              <a:t> set of data that was not involved in the training process</a:t>
            </a:r>
          </a:p>
          <a:p>
            <a:pPr marL="164592" indent="-164592" defTabSz="822960">
              <a:spcBef>
                <a:spcPts val="1080"/>
              </a:spcBef>
              <a:defRPr/>
            </a:pPr>
            <a:endParaRPr lang="en-US" altLang="en-US" sz="2400" dirty="0"/>
          </a:p>
          <a:p>
            <a:pPr marL="164592" indent="-164592" defTabSz="822960">
              <a:spcBef>
                <a:spcPts val="1080"/>
              </a:spcBef>
              <a:defRPr/>
            </a:pPr>
            <a:r>
              <a:rPr lang="en-US" altLang="en-US" sz="2400" dirty="0"/>
              <a:t>Evaluating generalization requires:</a:t>
            </a:r>
          </a:p>
          <a:p>
            <a:pPr marL="411480" lvl="1" indent="-164592" defTabSz="822960">
              <a:spcBef>
                <a:spcPts val="360"/>
              </a:spcBef>
              <a:spcAft>
                <a:spcPts val="180"/>
              </a:spcAft>
              <a:defRPr/>
            </a:pPr>
            <a:r>
              <a:rPr lang="en-US" altLang="en-US" sz="2000" dirty="0"/>
              <a:t>Correct labels for test set are known.</a:t>
            </a:r>
          </a:p>
          <a:p>
            <a:pPr marL="411480" lvl="1" indent="-164592" defTabSz="822960">
              <a:spcBef>
                <a:spcPts val="360"/>
              </a:spcBef>
              <a:spcAft>
                <a:spcPts val="180"/>
              </a:spcAft>
              <a:defRPr/>
            </a:pPr>
            <a:r>
              <a:rPr lang="en-US" altLang="en-US" sz="2000" dirty="0"/>
              <a:t>A quantitative measure (</a:t>
            </a:r>
            <a:r>
              <a:rPr lang="en-US" altLang="en-US" sz="2000" i="1" dirty="0"/>
              <a:t>metric</a:t>
            </a:r>
            <a:r>
              <a:rPr lang="en-US" altLang="en-US" sz="2000" dirty="0"/>
              <a:t>) of tendency for model to predict correct labels.</a:t>
            </a:r>
          </a:p>
          <a:p>
            <a:pPr marL="411480" lvl="1" indent="-164592" defTabSz="822960">
              <a:spcBef>
                <a:spcPts val="360"/>
              </a:spcBef>
              <a:spcAft>
                <a:spcPts val="180"/>
              </a:spcAft>
              <a:defRPr/>
            </a:pPr>
            <a:endParaRPr lang="en-US" altLang="en-US" sz="2880" dirty="0"/>
          </a:p>
        </p:txBody>
      </p:sp>
      <p:sp>
        <p:nvSpPr>
          <p:cNvPr id="4" name="Slide Number Placeholder 3">
            <a:extLst>
              <a:ext uri="{FF2B5EF4-FFF2-40B4-BE49-F238E27FC236}">
                <a16:creationId xmlns:a16="http://schemas.microsoft.com/office/drawing/2014/main" id="{8946B0BC-ADBE-4643-90EB-DBB1D43A3829}"/>
              </a:ext>
            </a:extLst>
          </p:cNvPr>
          <p:cNvSpPr>
            <a:spLocks noGrp="1"/>
          </p:cNvSpPr>
          <p:nvPr>
            <p:ph type="sldNum" sz="quarter" idx="12"/>
          </p:nvPr>
        </p:nvSpPr>
        <p:spPr/>
        <p:txBody>
          <a:bodyPr/>
          <a:lstStyle/>
          <a:p>
            <a:pPr>
              <a:defRPr/>
            </a:pPr>
            <a:fld id="{B191CDCB-0F1F-E043-B400-564D50084985}" type="slidenum">
              <a:rPr lang="en-US" smtClean="0"/>
              <a:pPr>
                <a:defRPr/>
              </a:pPr>
              <a:t>42</a:t>
            </a:fld>
            <a:endParaRPr lang="en-US" dirty="0"/>
          </a:p>
        </p:txBody>
      </p:sp>
      <p:sp>
        <p:nvSpPr>
          <p:cNvPr id="2" name="Date Placeholder 1">
            <a:extLst>
              <a:ext uri="{FF2B5EF4-FFF2-40B4-BE49-F238E27FC236}">
                <a16:creationId xmlns:a16="http://schemas.microsoft.com/office/drawing/2014/main" id="{E323AC2A-A900-7440-9E83-514F0637BC8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54C8502-35ED-9948-8B7F-2F9F4D32860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595076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7D522DD-E4B8-0C44-A603-0E4227CFFB0E}"/>
              </a:ext>
            </a:extLst>
          </p:cNvPr>
          <p:cNvSpPr>
            <a:spLocks noGrp="1"/>
          </p:cNvSpPr>
          <p:nvPr>
            <p:ph type="title"/>
          </p:nvPr>
        </p:nvSpPr>
        <p:spPr>
          <a:xfrm>
            <a:off x="265610" y="-300990"/>
            <a:ext cx="9492343" cy="1711779"/>
          </a:xfrm>
        </p:spPr>
        <p:txBody>
          <a:bodyPr/>
          <a:lstStyle/>
          <a:p>
            <a:r>
              <a:rPr lang="en-US" altLang="en-US" dirty="0"/>
              <a:t>Generalization</a:t>
            </a:r>
          </a:p>
        </p:txBody>
      </p:sp>
      <p:sp>
        <p:nvSpPr>
          <p:cNvPr id="61443" name="Content Placeholder 2">
            <a:extLst>
              <a:ext uri="{FF2B5EF4-FFF2-40B4-BE49-F238E27FC236}">
                <a16:creationId xmlns:a16="http://schemas.microsoft.com/office/drawing/2014/main" id="{D06A0D05-8510-D04E-B455-C58FA3E5D6E1}"/>
              </a:ext>
            </a:extLst>
          </p:cNvPr>
          <p:cNvSpPr>
            <a:spLocks noGrp="1"/>
          </p:cNvSpPr>
          <p:nvPr>
            <p:ph idx="1"/>
          </p:nvPr>
        </p:nvSpPr>
        <p:spPr>
          <a:xfrm>
            <a:off x="1905000" y="5486400"/>
            <a:ext cx="8458200" cy="914400"/>
          </a:xfrm>
        </p:spPr>
        <p:txBody>
          <a:bodyPr/>
          <a:lstStyle/>
          <a:p>
            <a:pPr eaLnBrk="1" hangingPunct="1"/>
            <a:r>
              <a:rPr lang="en-US" altLang="en-US"/>
              <a:t>How well does a learned model generalize from the data it was trained on to a new test set?</a:t>
            </a:r>
          </a:p>
        </p:txBody>
      </p:sp>
      <p:pic>
        <p:nvPicPr>
          <p:cNvPr id="61444" name="Picture 2">
            <a:extLst>
              <a:ext uri="{FF2B5EF4-FFF2-40B4-BE49-F238E27FC236}">
                <a16:creationId xmlns:a16="http://schemas.microsoft.com/office/drawing/2014/main" id="{79F9EDEE-FF71-2D48-B252-1575078AC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066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a:extLst>
              <a:ext uri="{FF2B5EF4-FFF2-40B4-BE49-F238E27FC236}">
                <a16:creationId xmlns:a16="http://schemas.microsoft.com/office/drawing/2014/main" id="{83BBC14C-C094-664A-9F6D-1E10193A1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066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a:extLst>
              <a:ext uri="{FF2B5EF4-FFF2-40B4-BE49-F238E27FC236}">
                <a16:creationId xmlns:a16="http://schemas.microsoft.com/office/drawing/2014/main" id="{D6219624-CFAF-FC48-804F-603660604B5B}"/>
              </a:ext>
            </a:extLst>
          </p:cNvPr>
          <p:cNvSpPr txBox="1">
            <a:spLocks noChangeArrowheads="1"/>
          </p:cNvSpPr>
          <p:nvPr/>
        </p:nvSpPr>
        <p:spPr bwMode="auto">
          <a:xfrm>
            <a:off x="3352800" y="4724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Training set (labels known)</a:t>
            </a:r>
          </a:p>
        </p:txBody>
      </p:sp>
      <p:sp>
        <p:nvSpPr>
          <p:cNvPr id="61447" name="TextBox 7">
            <a:extLst>
              <a:ext uri="{FF2B5EF4-FFF2-40B4-BE49-F238E27FC236}">
                <a16:creationId xmlns:a16="http://schemas.microsoft.com/office/drawing/2014/main" id="{4E193684-2857-6648-982A-E29A9B4D00B0}"/>
              </a:ext>
            </a:extLst>
          </p:cNvPr>
          <p:cNvSpPr txBox="1">
            <a:spLocks noChangeArrowheads="1"/>
          </p:cNvSpPr>
          <p:nvPr/>
        </p:nvSpPr>
        <p:spPr bwMode="auto">
          <a:xfrm>
            <a:off x="7469188" y="4724401"/>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Test set (labels unknown)</a:t>
            </a:r>
          </a:p>
        </p:txBody>
      </p:sp>
      <p:sp>
        <p:nvSpPr>
          <p:cNvPr id="4" name="Slide Number Placeholder 3">
            <a:extLst>
              <a:ext uri="{FF2B5EF4-FFF2-40B4-BE49-F238E27FC236}">
                <a16:creationId xmlns:a16="http://schemas.microsoft.com/office/drawing/2014/main" id="{55B0B200-1024-E64E-B400-2A4E3476D8BB}"/>
              </a:ext>
            </a:extLst>
          </p:cNvPr>
          <p:cNvSpPr>
            <a:spLocks noGrp="1"/>
          </p:cNvSpPr>
          <p:nvPr>
            <p:ph type="sldNum" sz="quarter" idx="12"/>
          </p:nvPr>
        </p:nvSpPr>
        <p:spPr/>
        <p:txBody>
          <a:bodyPr/>
          <a:lstStyle/>
          <a:p>
            <a:fld id="{D8C2E80E-A818-EA4B-839C-9030708D7285}" type="slidenum">
              <a:rPr lang="en-US" smtClean="0"/>
              <a:t>43</a:t>
            </a:fld>
            <a:endParaRPr lang="en-US" dirty="0"/>
          </a:p>
        </p:txBody>
      </p:sp>
      <p:sp>
        <p:nvSpPr>
          <p:cNvPr id="2" name="Date Placeholder 1">
            <a:extLst>
              <a:ext uri="{FF2B5EF4-FFF2-40B4-BE49-F238E27FC236}">
                <a16:creationId xmlns:a16="http://schemas.microsoft.com/office/drawing/2014/main" id="{BC6CDA24-5E4E-C142-9D52-F83E6873A4F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B9FF3F7-F918-EA44-BDD2-E3CD59AA04E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165799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E71B-F86F-5B43-AFB1-24602A324821}"/>
              </a:ext>
            </a:extLst>
          </p:cNvPr>
          <p:cNvSpPr>
            <a:spLocks noGrp="1"/>
          </p:cNvSpPr>
          <p:nvPr>
            <p:ph type="title"/>
          </p:nvPr>
        </p:nvSpPr>
        <p:spPr/>
        <p:txBody>
          <a:bodyPr/>
          <a:lstStyle/>
          <a:p>
            <a:r>
              <a:rPr lang="en-US" dirty="0"/>
              <a:t>Generalization</a:t>
            </a:r>
          </a:p>
        </p:txBody>
      </p:sp>
      <p:pic>
        <p:nvPicPr>
          <p:cNvPr id="7" name="Content Placeholder 6">
            <a:extLst>
              <a:ext uri="{FF2B5EF4-FFF2-40B4-BE49-F238E27FC236}">
                <a16:creationId xmlns:a16="http://schemas.microsoft.com/office/drawing/2014/main" id="{DE9D632A-6877-DF49-A8B2-651B17F1F799}"/>
              </a:ext>
            </a:extLst>
          </p:cNvPr>
          <p:cNvPicPr>
            <a:picLocks noGrp="1" noChangeAspect="1"/>
          </p:cNvPicPr>
          <p:nvPr>
            <p:ph idx="1"/>
          </p:nvPr>
        </p:nvPicPr>
        <p:blipFill>
          <a:blip r:embed="rId2"/>
          <a:stretch>
            <a:fillRect/>
          </a:stretch>
        </p:blipFill>
        <p:spPr>
          <a:xfrm>
            <a:off x="5221177" y="1707642"/>
            <a:ext cx="6676004" cy="3759303"/>
          </a:xfrm>
        </p:spPr>
      </p:pic>
      <p:sp>
        <p:nvSpPr>
          <p:cNvPr id="5" name="Slide Number Placeholder 4">
            <a:extLst>
              <a:ext uri="{FF2B5EF4-FFF2-40B4-BE49-F238E27FC236}">
                <a16:creationId xmlns:a16="http://schemas.microsoft.com/office/drawing/2014/main" id="{50B0EC15-BA05-1646-BC6E-443AF2F0E2C8}"/>
              </a:ext>
            </a:extLst>
          </p:cNvPr>
          <p:cNvSpPr>
            <a:spLocks noGrp="1"/>
          </p:cNvSpPr>
          <p:nvPr>
            <p:ph type="sldNum" sz="quarter" idx="12"/>
          </p:nvPr>
        </p:nvSpPr>
        <p:spPr/>
        <p:txBody>
          <a:bodyPr/>
          <a:lstStyle/>
          <a:p>
            <a:fld id="{D8C2E80E-A818-EA4B-839C-9030708D7285}" type="slidenum">
              <a:rPr lang="en-US" smtClean="0"/>
              <a:t>44</a:t>
            </a:fld>
            <a:endParaRPr lang="en-US" dirty="0"/>
          </a:p>
        </p:txBody>
      </p:sp>
      <p:sp>
        <p:nvSpPr>
          <p:cNvPr id="8" name="Rectangle 7">
            <a:extLst>
              <a:ext uri="{FF2B5EF4-FFF2-40B4-BE49-F238E27FC236}">
                <a16:creationId xmlns:a16="http://schemas.microsoft.com/office/drawing/2014/main" id="{5FE8B98E-2536-064A-A106-272E8CDF940D}"/>
              </a:ext>
            </a:extLst>
          </p:cNvPr>
          <p:cNvSpPr/>
          <p:nvPr/>
        </p:nvSpPr>
        <p:spPr>
          <a:xfrm>
            <a:off x="314325" y="2248465"/>
            <a:ext cx="4833700" cy="2677656"/>
          </a:xfrm>
          <a:prstGeom prst="rect">
            <a:avLst/>
          </a:prstGeom>
        </p:spPr>
        <p:txBody>
          <a:bodyPr wrap="square">
            <a:spAutoFit/>
          </a:bodyPr>
          <a:lstStyle/>
          <a:p>
            <a:r>
              <a:rPr lang="en-US" altLang="en-US" sz="2400" b="1" dirty="0"/>
              <a:t>Underfitting:</a:t>
            </a:r>
            <a:r>
              <a:rPr lang="en-US" altLang="en-US" sz="2400" dirty="0"/>
              <a:t> model is too “simple” to represent all the relevant class characteristics</a:t>
            </a:r>
          </a:p>
          <a:p>
            <a:endParaRPr lang="en-US" altLang="en-US" sz="2400" b="1" dirty="0"/>
          </a:p>
          <a:p>
            <a:r>
              <a:rPr lang="en-US" altLang="en-US" sz="2400" b="1" dirty="0"/>
              <a:t>Overfitting:</a:t>
            </a:r>
            <a:r>
              <a:rPr lang="en-US" altLang="en-US" sz="2400" dirty="0"/>
              <a:t> model is too “complex” and fits irrelevant characteristics (noise) in the data</a:t>
            </a:r>
          </a:p>
        </p:txBody>
      </p:sp>
      <p:sp>
        <p:nvSpPr>
          <p:cNvPr id="4" name="Date Placeholder 3">
            <a:extLst>
              <a:ext uri="{FF2B5EF4-FFF2-40B4-BE49-F238E27FC236}">
                <a16:creationId xmlns:a16="http://schemas.microsoft.com/office/drawing/2014/main" id="{2798F19F-2ED5-F244-943E-F6FFDE99D6F2}"/>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7B27E67E-0C99-3B48-83FC-77D0EE25D75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69572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B0F73622-1EF4-C64C-AC3D-4C6BD46E251D}"/>
              </a:ext>
            </a:extLst>
          </p:cNvPr>
          <p:cNvSpPr>
            <a:spLocks noGrp="1" noChangeArrowheads="1"/>
          </p:cNvSpPr>
          <p:nvPr>
            <p:ph type="title"/>
          </p:nvPr>
        </p:nvSpPr>
        <p:spPr>
          <a:xfrm>
            <a:off x="782956" y="152400"/>
            <a:ext cx="9052560" cy="1609344"/>
          </a:xfrm>
        </p:spPr>
        <p:txBody>
          <a:bodyPr/>
          <a:lstStyle/>
          <a:p>
            <a:pPr defTabSz="822960">
              <a:defRPr/>
            </a:pPr>
            <a:r>
              <a:rPr lang="en-US" altLang="en-US" sz="4860" dirty="0"/>
              <a:t>Generalization</a:t>
            </a:r>
          </a:p>
        </p:txBody>
      </p:sp>
      <p:pic>
        <p:nvPicPr>
          <p:cNvPr id="43010" name="Content Placeholder 6">
            <a:extLst>
              <a:ext uri="{FF2B5EF4-FFF2-40B4-BE49-F238E27FC236}">
                <a16:creationId xmlns:a16="http://schemas.microsoft.com/office/drawing/2014/main" id="{3272EEE1-09D2-8741-A757-18AC9804DF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600" y="2819401"/>
            <a:ext cx="6400800" cy="3605417"/>
          </a:xfrm>
        </p:spPr>
      </p:pic>
      <p:sp>
        <p:nvSpPr>
          <p:cNvPr id="44036" name="Slide Number Placeholder 4">
            <a:extLst>
              <a:ext uri="{FF2B5EF4-FFF2-40B4-BE49-F238E27FC236}">
                <a16:creationId xmlns:a16="http://schemas.microsoft.com/office/drawing/2014/main" id="{72577374-648A-1F48-980D-8A0FA1CC82B6}"/>
              </a:ext>
            </a:extLst>
          </p:cNvPr>
          <p:cNvSpPr>
            <a:spLocks noGrp="1" noChangeArrowheads="1"/>
          </p:cNvSpPr>
          <p:nvPr>
            <p:ph type="sldNum" sz="quarter" idx="12"/>
          </p:nvPr>
        </p:nvSpPr>
        <p:spPr bwMode="auto">
          <a:xfrm>
            <a:off x="14792325" y="6840538"/>
            <a:ext cx="768350" cy="4381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80"/>
              </a:spcAft>
              <a:buClr>
                <a:srgbClr val="0C7B9C"/>
              </a:buClr>
              <a:buSzPct val="75000"/>
              <a:buFont typeface="Monotype Sorts" pitchFamily="2" charset="2"/>
              <a:buChar char="l"/>
              <a:defRPr sz="3360">
                <a:solidFill>
                  <a:schemeClr val="tx1"/>
                </a:solidFill>
                <a:latin typeface="Arial" panose="020B0604020202020204" pitchFamily="34" charset="0"/>
              </a:defRPr>
            </a:lvl1pPr>
            <a:lvl2pPr marL="960120" indent="-411480">
              <a:spcBef>
                <a:spcPct val="10000"/>
              </a:spcBef>
              <a:spcAft>
                <a:spcPts val="480"/>
              </a:spcAft>
              <a:buClr>
                <a:srgbClr val="0C7B9C"/>
              </a:buClr>
              <a:buSzPct val="100000"/>
              <a:buFont typeface="Arial" panose="020B0604020202020204" pitchFamily="34" charset="0"/>
              <a:buChar char="–"/>
              <a:defRPr sz="3360">
                <a:solidFill>
                  <a:schemeClr val="tx1"/>
                </a:solidFill>
                <a:latin typeface="Arial" panose="020B0604020202020204" pitchFamily="34" charset="0"/>
              </a:defRPr>
            </a:lvl2pPr>
            <a:lvl3pPr marL="1371600" indent="-274320">
              <a:spcBef>
                <a:spcPct val="10000"/>
              </a:spcBef>
              <a:spcAft>
                <a:spcPts val="480"/>
              </a:spcAft>
              <a:buClr>
                <a:srgbClr val="0C7B9C"/>
              </a:buClr>
              <a:buSzPct val="70000"/>
              <a:buFont typeface="Wingdings" pitchFamily="2" charset="2"/>
              <a:buChar char="u"/>
              <a:defRPr sz="2880">
                <a:solidFill>
                  <a:schemeClr val="tx1"/>
                </a:solidFill>
                <a:latin typeface="Arial" panose="020B0604020202020204" pitchFamily="34" charset="0"/>
              </a:defRPr>
            </a:lvl3pPr>
            <a:lvl4pPr marL="1920240" indent="-274320">
              <a:spcBef>
                <a:spcPct val="20000"/>
              </a:spcBef>
              <a:buSzPct val="100000"/>
              <a:buChar char="–"/>
              <a:defRPr sz="2400">
                <a:solidFill>
                  <a:schemeClr val="tx1"/>
                </a:solidFill>
                <a:latin typeface="Times New Roman" panose="02020603050405020304" pitchFamily="18" charset="0"/>
              </a:defRPr>
            </a:lvl4pPr>
            <a:lvl5pPr marL="2468880" indent="-274320">
              <a:spcBef>
                <a:spcPct val="20000"/>
              </a:spcBef>
              <a:buSzPct val="100000"/>
              <a:buChar char="•"/>
              <a:defRPr sz="2400">
                <a:solidFill>
                  <a:schemeClr val="tx1"/>
                </a:solidFill>
                <a:latin typeface="Times New Roman" panose="02020603050405020304" pitchFamily="18" charset="0"/>
              </a:defRPr>
            </a:lvl5pPr>
            <a:lvl6pPr marL="3017520" indent="-274320" eaLnBrk="0" fontAlgn="base" hangingPunct="0">
              <a:spcBef>
                <a:spcPct val="20000"/>
              </a:spcBef>
              <a:spcAft>
                <a:spcPct val="0"/>
              </a:spcAft>
              <a:buSzPct val="100000"/>
              <a:buChar char="•"/>
              <a:defRPr sz="2400">
                <a:solidFill>
                  <a:schemeClr val="tx1"/>
                </a:solidFill>
                <a:latin typeface="Times New Roman" panose="02020603050405020304" pitchFamily="18" charset="0"/>
              </a:defRPr>
            </a:lvl6pPr>
            <a:lvl7pPr marL="3566160" indent="-274320" eaLnBrk="0" fontAlgn="base" hangingPunct="0">
              <a:spcBef>
                <a:spcPct val="20000"/>
              </a:spcBef>
              <a:spcAft>
                <a:spcPct val="0"/>
              </a:spcAft>
              <a:buSzPct val="100000"/>
              <a:buChar char="•"/>
              <a:defRPr sz="2400">
                <a:solidFill>
                  <a:schemeClr val="tx1"/>
                </a:solidFill>
                <a:latin typeface="Times New Roman" panose="02020603050405020304" pitchFamily="18" charset="0"/>
              </a:defRPr>
            </a:lvl7pPr>
            <a:lvl8pPr marL="4114800" indent="-274320" eaLnBrk="0" fontAlgn="base" hangingPunct="0">
              <a:spcBef>
                <a:spcPct val="20000"/>
              </a:spcBef>
              <a:spcAft>
                <a:spcPct val="0"/>
              </a:spcAft>
              <a:buSzPct val="100000"/>
              <a:buChar char="•"/>
              <a:defRPr sz="2400">
                <a:solidFill>
                  <a:schemeClr val="tx1"/>
                </a:solidFill>
                <a:latin typeface="Times New Roman" panose="02020603050405020304" pitchFamily="18" charset="0"/>
              </a:defRPr>
            </a:lvl8pPr>
            <a:lvl9pPr marL="4663440" indent="-274320" eaLnBrk="0" fontAlgn="base" hangingPunct="0">
              <a:spcBef>
                <a:spcPct val="20000"/>
              </a:spcBef>
              <a:spcAft>
                <a:spcPct val="0"/>
              </a:spcAft>
              <a:buSzPct val="100000"/>
              <a:buChar char="•"/>
              <a:defRPr sz="2400">
                <a:solidFill>
                  <a:schemeClr val="tx1"/>
                </a:solidFill>
                <a:latin typeface="Times New Roman" panose="02020603050405020304" pitchFamily="18" charset="0"/>
              </a:defRPr>
            </a:lvl9pPr>
          </a:lstStyle>
          <a:p>
            <a:pPr>
              <a:spcBef>
                <a:spcPct val="0"/>
              </a:spcBef>
              <a:spcAft>
                <a:spcPct val="0"/>
              </a:spcAft>
              <a:buClrTx/>
              <a:buSzTx/>
              <a:buFontTx/>
              <a:buNone/>
              <a:defRPr/>
            </a:pPr>
            <a:fld id="{E248172C-8FCE-4348-9C48-0505BE4414D7}" type="slidenum">
              <a:rPr lang="en-US" altLang="en-US" sz="1680">
                <a:solidFill>
                  <a:srgbClr val="FFFFFF"/>
                </a:solidFill>
                <a:latin typeface="Tahoma" panose="020B0604030504040204" pitchFamily="34" charset="0"/>
              </a:rPr>
              <a:pPr>
                <a:spcBef>
                  <a:spcPct val="0"/>
                </a:spcBef>
                <a:spcAft>
                  <a:spcPct val="0"/>
                </a:spcAft>
                <a:buClrTx/>
                <a:buSzTx/>
                <a:buFontTx/>
                <a:buNone/>
                <a:defRPr/>
              </a:pPr>
              <a:t>45</a:t>
            </a:fld>
            <a:endParaRPr lang="en-US" altLang="en-US" sz="1680">
              <a:solidFill>
                <a:srgbClr val="FFFFFF"/>
              </a:solidFill>
              <a:latin typeface="Tahoma" panose="020B0604030504040204" pitchFamily="34" charset="0"/>
            </a:endParaRPr>
          </a:p>
        </p:txBody>
      </p:sp>
      <p:sp>
        <p:nvSpPr>
          <p:cNvPr id="44037" name="Rectangle 7">
            <a:extLst>
              <a:ext uri="{FF2B5EF4-FFF2-40B4-BE49-F238E27FC236}">
                <a16:creationId xmlns:a16="http://schemas.microsoft.com/office/drawing/2014/main" id="{752E96F6-8221-3F46-8AE4-0EB6B53DE84E}"/>
              </a:ext>
            </a:extLst>
          </p:cNvPr>
          <p:cNvSpPr>
            <a:spLocks noChangeArrowheads="1"/>
          </p:cNvSpPr>
          <p:nvPr/>
        </p:nvSpPr>
        <p:spPr bwMode="auto">
          <a:xfrm>
            <a:off x="782956" y="1638301"/>
            <a:ext cx="10951844"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eaLnBrk="1" fontAlgn="auto" hangingPunct="1">
              <a:spcBef>
                <a:spcPct val="0"/>
              </a:spcBef>
              <a:spcAft>
                <a:spcPct val="0"/>
              </a:spcAft>
              <a:buClrTx/>
              <a:buSzTx/>
              <a:buFontTx/>
              <a:buNone/>
              <a:defRPr/>
            </a:pPr>
            <a:r>
              <a:rPr lang="en-US" altLang="en-US" sz="2160" dirty="0"/>
              <a:t>Underfitting: model is too “simple” to represent all the relevant class characteristics</a:t>
            </a:r>
          </a:p>
          <a:p>
            <a:pPr eaLnBrk="1" fontAlgn="auto" hangingPunct="1">
              <a:spcBef>
                <a:spcPct val="0"/>
              </a:spcBef>
              <a:spcAft>
                <a:spcPct val="0"/>
              </a:spcAft>
              <a:buClrTx/>
              <a:buSzTx/>
              <a:buFontTx/>
              <a:buNone/>
              <a:defRPr/>
            </a:pPr>
            <a:endParaRPr lang="en-US" altLang="en-US" sz="2160" dirty="0"/>
          </a:p>
          <a:p>
            <a:pPr eaLnBrk="1" fontAlgn="auto" hangingPunct="1">
              <a:spcBef>
                <a:spcPct val="0"/>
              </a:spcBef>
              <a:spcAft>
                <a:spcPct val="0"/>
              </a:spcAft>
              <a:buClrTx/>
              <a:buSzTx/>
              <a:buFontTx/>
              <a:buNone/>
              <a:defRPr/>
            </a:pPr>
            <a:r>
              <a:rPr lang="en-US" altLang="en-US" sz="2160" dirty="0"/>
              <a:t>Overfitting: model is too “complex” and fits irrelevant characteristics (noise) in the data</a:t>
            </a:r>
          </a:p>
        </p:txBody>
      </p:sp>
      <p:sp>
        <p:nvSpPr>
          <p:cNvPr id="4" name="Date Placeholder 3">
            <a:extLst>
              <a:ext uri="{FF2B5EF4-FFF2-40B4-BE49-F238E27FC236}">
                <a16:creationId xmlns:a16="http://schemas.microsoft.com/office/drawing/2014/main" id="{ACC97706-8FDF-E245-B567-88990813AFC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DEF59AB-E70A-3F4E-B284-8B3C5A36AEF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865908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9282E478-E14E-2D46-A1B9-9D6DEB148AF3}"/>
              </a:ext>
            </a:extLst>
          </p:cNvPr>
          <p:cNvSpPr>
            <a:spLocks noGrp="1" noChangeArrowheads="1"/>
          </p:cNvSpPr>
          <p:nvPr>
            <p:ph type="title"/>
          </p:nvPr>
        </p:nvSpPr>
        <p:spPr>
          <a:xfrm>
            <a:off x="914400" y="-50899"/>
            <a:ext cx="9052560" cy="1609344"/>
          </a:xfrm>
        </p:spPr>
        <p:txBody>
          <a:bodyPr/>
          <a:lstStyle/>
          <a:p>
            <a:pPr defTabSz="822960">
              <a:defRPr/>
            </a:pPr>
            <a:r>
              <a:rPr lang="en-US" altLang="en-US" sz="4860" dirty="0"/>
              <a:t>Sources of overfitting: noise</a:t>
            </a:r>
          </a:p>
        </p:txBody>
      </p:sp>
      <p:pic>
        <p:nvPicPr>
          <p:cNvPr id="44034" name="Picture 3">
            <a:extLst>
              <a:ext uri="{FF2B5EF4-FFF2-40B4-BE49-F238E27FC236}">
                <a16:creationId xmlns:a16="http://schemas.microsoft.com/office/drawing/2014/main" id="{03A8A320-DFF0-AC41-864F-D2AFA60E9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19" b="3615"/>
          <a:stretch>
            <a:fillRect/>
          </a:stretch>
        </p:blipFill>
        <p:spPr bwMode="auto">
          <a:xfrm>
            <a:off x="2895600" y="1358282"/>
            <a:ext cx="5334000" cy="366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5059" name="Text Box 4">
            <a:extLst>
              <a:ext uri="{FF2B5EF4-FFF2-40B4-BE49-F238E27FC236}">
                <a16:creationId xmlns:a16="http://schemas.microsoft.com/office/drawing/2014/main" id="{46B97CAA-079D-BD48-A988-4530DB63CBAB}"/>
              </a:ext>
            </a:extLst>
          </p:cNvPr>
          <p:cNvSpPr txBox="1">
            <a:spLocks noChangeArrowheads="1"/>
          </p:cNvSpPr>
          <p:nvPr/>
        </p:nvSpPr>
        <p:spPr bwMode="auto">
          <a:xfrm>
            <a:off x="1325880" y="5056320"/>
            <a:ext cx="82296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50000"/>
              </a:spcBef>
              <a:spcAft>
                <a:spcPct val="0"/>
              </a:spcAft>
              <a:buClrTx/>
              <a:buSzTx/>
              <a:buFontTx/>
              <a:buNone/>
              <a:defRPr/>
            </a:pPr>
            <a:r>
              <a:rPr lang="en-US" altLang="en-US" sz="2880" dirty="0"/>
              <a:t>Decision boundary distorted by noise point</a:t>
            </a:r>
            <a:endParaRPr lang="en-US" altLang="en-US" sz="2880" dirty="0">
              <a:sym typeface="Symbol" pitchFamily="2" charset="2"/>
            </a:endParaRPr>
          </a:p>
        </p:txBody>
      </p:sp>
      <p:sp>
        <p:nvSpPr>
          <p:cNvPr id="4" name="Slide Number Placeholder 3">
            <a:extLst>
              <a:ext uri="{FF2B5EF4-FFF2-40B4-BE49-F238E27FC236}">
                <a16:creationId xmlns:a16="http://schemas.microsoft.com/office/drawing/2014/main" id="{1FFA840D-55C8-044D-B842-50E9F37EBC8D}"/>
              </a:ext>
            </a:extLst>
          </p:cNvPr>
          <p:cNvSpPr>
            <a:spLocks noGrp="1"/>
          </p:cNvSpPr>
          <p:nvPr>
            <p:ph type="sldNum" sz="quarter" idx="12"/>
          </p:nvPr>
        </p:nvSpPr>
        <p:spPr/>
        <p:txBody>
          <a:bodyPr/>
          <a:lstStyle/>
          <a:p>
            <a:pPr>
              <a:defRPr/>
            </a:pPr>
            <a:fld id="{0E366104-E9E0-B348-930D-E9E947504838}" type="slidenum">
              <a:rPr lang="en-US" smtClean="0"/>
              <a:pPr>
                <a:defRPr/>
              </a:pPr>
              <a:t>46</a:t>
            </a:fld>
            <a:endParaRPr lang="en-US" dirty="0"/>
          </a:p>
        </p:txBody>
      </p:sp>
      <p:sp>
        <p:nvSpPr>
          <p:cNvPr id="2" name="Date Placeholder 1">
            <a:extLst>
              <a:ext uri="{FF2B5EF4-FFF2-40B4-BE49-F238E27FC236}">
                <a16:creationId xmlns:a16="http://schemas.microsoft.com/office/drawing/2014/main" id="{6B104B84-750E-9C43-8378-A202EDEE75A1}"/>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BBF8861-BC9A-0640-AE5C-3CAEE2538C0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16665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a:extLst>
              <a:ext uri="{FF2B5EF4-FFF2-40B4-BE49-F238E27FC236}">
                <a16:creationId xmlns:a16="http://schemas.microsoft.com/office/drawing/2014/main" id="{EAC780DB-A85D-E54A-BFC6-FBE1CC044A36}"/>
              </a:ext>
            </a:extLst>
          </p:cNvPr>
          <p:cNvSpPr>
            <a:spLocks noGrp="1" noChangeArrowheads="1"/>
          </p:cNvSpPr>
          <p:nvPr>
            <p:ph type="title"/>
          </p:nvPr>
        </p:nvSpPr>
        <p:spPr>
          <a:xfrm>
            <a:off x="870857" y="76200"/>
            <a:ext cx="9052560" cy="1609344"/>
          </a:xfrm>
        </p:spPr>
        <p:txBody>
          <a:bodyPr/>
          <a:lstStyle/>
          <a:p>
            <a:pPr defTabSz="822960">
              <a:defRPr/>
            </a:pPr>
            <a:r>
              <a:rPr lang="en-US" altLang="en-US" sz="4860" dirty="0"/>
              <a:t>Metrics for classifier performance</a:t>
            </a:r>
          </a:p>
        </p:txBody>
      </p:sp>
      <p:sp>
        <p:nvSpPr>
          <p:cNvPr id="34817" name="Content Placeholder 1">
            <a:extLst>
              <a:ext uri="{FF2B5EF4-FFF2-40B4-BE49-F238E27FC236}">
                <a16:creationId xmlns:a16="http://schemas.microsoft.com/office/drawing/2014/main" id="{CC02A882-3425-534C-995E-B21704972752}"/>
              </a:ext>
            </a:extLst>
          </p:cNvPr>
          <p:cNvSpPr>
            <a:spLocks noGrp="1" noChangeArrowheads="1"/>
          </p:cNvSpPr>
          <p:nvPr>
            <p:ph idx="1"/>
          </p:nvPr>
        </p:nvSpPr>
        <p:spPr>
          <a:xfrm>
            <a:off x="838199" y="1524000"/>
            <a:ext cx="11240069" cy="5943600"/>
          </a:xfrm>
        </p:spPr>
        <p:txBody>
          <a:bodyPr/>
          <a:lstStyle/>
          <a:p>
            <a:pPr marL="164592" indent="-164592" defTabSz="822960">
              <a:spcBef>
                <a:spcPts val="1080"/>
              </a:spcBef>
              <a:defRPr/>
            </a:pPr>
            <a:r>
              <a:rPr lang="en-US" altLang="en-US" sz="2400" dirty="0"/>
              <a:t>Accuracy</a:t>
            </a:r>
          </a:p>
          <a:p>
            <a:pPr marL="411480" lvl="1" indent="-164592" defTabSz="822960">
              <a:spcBef>
                <a:spcPts val="360"/>
              </a:spcBef>
              <a:spcAft>
                <a:spcPts val="180"/>
              </a:spcAft>
              <a:buNone/>
              <a:defRPr/>
            </a:pPr>
            <a:r>
              <a:rPr lang="en-US" altLang="en-US" sz="2000" i="1" dirty="0"/>
              <a:t>a</a:t>
            </a:r>
            <a:r>
              <a:rPr lang="en-US" altLang="en-US" sz="2000" dirty="0"/>
              <a:t> = number of test samples with label correctly predicted</a:t>
            </a:r>
          </a:p>
          <a:p>
            <a:pPr marL="411480" lvl="1" indent="-164592" defTabSz="822960">
              <a:spcBef>
                <a:spcPts val="360"/>
              </a:spcBef>
              <a:spcAft>
                <a:spcPts val="180"/>
              </a:spcAft>
              <a:buNone/>
              <a:defRPr/>
            </a:pPr>
            <a:r>
              <a:rPr lang="en-US" altLang="en-US" sz="2000" i="1" dirty="0"/>
              <a:t>b</a:t>
            </a:r>
            <a:r>
              <a:rPr lang="en-US" altLang="en-US" sz="2000" dirty="0"/>
              <a:t> = number of test samples with label incorrectly predicted</a:t>
            </a:r>
          </a:p>
          <a:p>
            <a:pPr marL="164592" indent="-164592" defTabSz="822960">
              <a:spcBef>
                <a:spcPts val="1080"/>
              </a:spcBef>
              <a:buNone/>
              <a:defRPr/>
            </a:pPr>
            <a:r>
              <a:rPr lang="en-US" altLang="en-US" dirty="0"/>
              <a:t> </a:t>
            </a:r>
          </a:p>
          <a:p>
            <a:pPr marL="411480" lvl="1" indent="-164592" defTabSz="822960">
              <a:spcBef>
                <a:spcPts val="360"/>
              </a:spcBef>
              <a:spcAft>
                <a:spcPts val="180"/>
              </a:spcAft>
              <a:defRPr/>
            </a:pPr>
            <a:endParaRPr lang="en-US" altLang="en-US" sz="1620" dirty="0"/>
          </a:p>
          <a:p>
            <a:pPr marL="411480" lvl="1" indent="-164592" defTabSz="822960">
              <a:spcBef>
                <a:spcPts val="360"/>
              </a:spcBef>
              <a:spcAft>
                <a:spcPts val="180"/>
              </a:spcAft>
              <a:buNone/>
              <a:defRPr/>
            </a:pPr>
            <a:r>
              <a:rPr lang="en-US" altLang="en-US" sz="2880" dirty="0"/>
              <a:t>example</a:t>
            </a:r>
          </a:p>
          <a:p>
            <a:pPr marL="658368" lvl="2" indent="-164592" defTabSz="822960">
              <a:spcBef>
                <a:spcPts val="360"/>
              </a:spcBef>
              <a:spcAft>
                <a:spcPts val="180"/>
              </a:spcAft>
              <a:defRPr/>
            </a:pPr>
            <a:r>
              <a:rPr lang="en-US" altLang="en-US" sz="1440" dirty="0"/>
              <a:t> </a:t>
            </a:r>
            <a:r>
              <a:rPr lang="en-US" altLang="en-US" sz="2000" dirty="0"/>
              <a:t>75 samples in test set</a:t>
            </a:r>
          </a:p>
          <a:p>
            <a:pPr marL="658368" lvl="2" indent="-164592" defTabSz="822960">
              <a:spcBef>
                <a:spcPts val="360"/>
              </a:spcBef>
              <a:spcAft>
                <a:spcPts val="180"/>
              </a:spcAft>
              <a:defRPr/>
            </a:pPr>
            <a:r>
              <a:rPr lang="en-US" altLang="en-US" sz="2000" dirty="0"/>
              <a:t> correct class label predicted for 62 samples</a:t>
            </a:r>
          </a:p>
          <a:p>
            <a:pPr marL="658368" lvl="2" indent="-164592" defTabSz="822960">
              <a:spcBef>
                <a:spcPts val="360"/>
              </a:spcBef>
              <a:spcAft>
                <a:spcPts val="180"/>
              </a:spcAft>
              <a:defRPr/>
            </a:pPr>
            <a:r>
              <a:rPr lang="en-US" altLang="en-US" sz="2000" dirty="0"/>
              <a:t> wrong class label predicted for 13 samples</a:t>
            </a:r>
          </a:p>
          <a:p>
            <a:pPr marL="658368" lvl="2" indent="-164592" defTabSz="822960">
              <a:spcBef>
                <a:spcPts val="360"/>
              </a:spcBef>
              <a:spcAft>
                <a:spcPts val="180"/>
              </a:spcAft>
              <a:defRPr/>
            </a:pPr>
            <a:r>
              <a:rPr lang="en-US" altLang="en-US" sz="2000" dirty="0"/>
              <a:t> accuracy = 62 / 75 = 0.827</a:t>
            </a:r>
          </a:p>
        </p:txBody>
      </p:sp>
      <p:graphicFrame>
        <p:nvGraphicFramePr>
          <p:cNvPr id="33795" name="Object 27">
            <a:extLst>
              <a:ext uri="{FF2B5EF4-FFF2-40B4-BE49-F238E27FC236}">
                <a16:creationId xmlns:a16="http://schemas.microsoft.com/office/drawing/2014/main" id="{70163CF8-7338-3643-A0E6-3D829C26F9E9}"/>
              </a:ext>
            </a:extLst>
          </p:cNvPr>
          <p:cNvGraphicFramePr>
            <a:graphicFrameLocks noChangeAspect="1"/>
          </p:cNvGraphicFramePr>
          <p:nvPr>
            <p:extLst>
              <p:ext uri="{D42A27DB-BD31-4B8C-83A1-F6EECF244321}">
                <p14:modId xmlns:p14="http://schemas.microsoft.com/office/powerpoint/2010/main" val="2462413621"/>
              </p:ext>
            </p:extLst>
          </p:nvPr>
        </p:nvGraphicFramePr>
        <p:xfrm>
          <a:off x="7842914" y="2880518"/>
          <a:ext cx="2905125" cy="1096963"/>
        </p:xfrm>
        <a:graphic>
          <a:graphicData uri="http://schemas.openxmlformats.org/presentationml/2006/ole">
            <mc:AlternateContent xmlns:mc="http://schemas.openxmlformats.org/markup-compatibility/2006">
              <mc:Choice xmlns:v="urn:schemas-microsoft-com:vml" Requires="v">
                <p:oleObj spid="_x0000_s13326" name="Equation" r:id="rId4" imgW="23990300" imgH="9067800" progId="Equation.3">
                  <p:embed/>
                </p:oleObj>
              </mc:Choice>
              <mc:Fallback>
                <p:oleObj name="Equation" r:id="rId4" imgW="23990300" imgH="9067800" progId="Equation.3">
                  <p:embed/>
                  <p:pic>
                    <p:nvPicPr>
                      <p:cNvPr id="33795" name="Object 27">
                        <a:extLst>
                          <a:ext uri="{FF2B5EF4-FFF2-40B4-BE49-F238E27FC236}">
                            <a16:creationId xmlns:a16="http://schemas.microsoft.com/office/drawing/2014/main" id="{70163CF8-7338-3643-A0E6-3D829C26F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914" y="2880518"/>
                        <a:ext cx="2905125"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3">
            <a:extLst>
              <a:ext uri="{FF2B5EF4-FFF2-40B4-BE49-F238E27FC236}">
                <a16:creationId xmlns:a16="http://schemas.microsoft.com/office/drawing/2014/main" id="{FCB73F52-8837-A44B-B591-3C3FA627A4B3}"/>
              </a:ext>
            </a:extLst>
          </p:cNvPr>
          <p:cNvSpPr>
            <a:spLocks noGrp="1"/>
          </p:cNvSpPr>
          <p:nvPr>
            <p:ph type="sldNum" sz="quarter" idx="12"/>
          </p:nvPr>
        </p:nvSpPr>
        <p:spPr/>
        <p:txBody>
          <a:bodyPr/>
          <a:lstStyle/>
          <a:p>
            <a:pPr>
              <a:defRPr/>
            </a:pPr>
            <a:fld id="{B191CDCB-0F1F-E043-B400-564D50084985}" type="slidenum">
              <a:rPr lang="en-US" smtClean="0"/>
              <a:pPr>
                <a:defRPr/>
              </a:pPr>
              <a:t>47</a:t>
            </a:fld>
            <a:endParaRPr lang="en-US" dirty="0"/>
          </a:p>
        </p:txBody>
      </p:sp>
      <p:sp>
        <p:nvSpPr>
          <p:cNvPr id="2" name="Date Placeholder 1">
            <a:extLst>
              <a:ext uri="{FF2B5EF4-FFF2-40B4-BE49-F238E27FC236}">
                <a16:creationId xmlns:a16="http://schemas.microsoft.com/office/drawing/2014/main" id="{439FE630-CB29-0F47-BC03-17707E3265A7}"/>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C7A22A6-0398-4945-B1AE-357E9A6D587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956287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3588" name="Group 4">
            <a:extLst>
              <a:ext uri="{FF2B5EF4-FFF2-40B4-BE49-F238E27FC236}">
                <a16:creationId xmlns:a16="http://schemas.microsoft.com/office/drawing/2014/main" id="{FD11A008-D73C-124B-96CE-18F3A00419E3}"/>
              </a:ext>
            </a:extLst>
          </p:cNvPr>
          <p:cNvGraphicFramePr>
            <a:graphicFrameLocks noGrp="1"/>
          </p:cNvGraphicFramePr>
          <p:nvPr/>
        </p:nvGraphicFramePr>
        <p:xfrm>
          <a:off x="3260725" y="1554163"/>
          <a:ext cx="5853112" cy="3246436"/>
        </p:xfrm>
        <a:graphic>
          <a:graphicData uri="http://schemas.openxmlformats.org/drawingml/2006/table">
            <a:tbl>
              <a:tblPr/>
              <a:tblGrid>
                <a:gridCol w="1737643">
                  <a:extLst>
                    <a:ext uri="{9D8B030D-6E8A-4147-A177-3AD203B41FA5}">
                      <a16:colId xmlns:a16="http://schemas.microsoft.com/office/drawing/2014/main" val="20000"/>
                    </a:ext>
                  </a:extLst>
                </a:gridCol>
                <a:gridCol w="1371823">
                  <a:extLst>
                    <a:ext uri="{9D8B030D-6E8A-4147-A177-3AD203B41FA5}">
                      <a16:colId xmlns:a16="http://schemas.microsoft.com/office/drawing/2014/main" val="20001"/>
                    </a:ext>
                  </a:extLst>
                </a:gridCol>
                <a:gridCol w="1371823">
                  <a:extLst>
                    <a:ext uri="{9D8B030D-6E8A-4147-A177-3AD203B41FA5}">
                      <a16:colId xmlns:a16="http://schemas.microsoft.com/office/drawing/2014/main" val="20002"/>
                    </a:ext>
                  </a:extLst>
                </a:gridCol>
                <a:gridCol w="1371823">
                  <a:extLst>
                    <a:ext uri="{9D8B030D-6E8A-4147-A177-3AD203B41FA5}">
                      <a16:colId xmlns:a16="http://schemas.microsoft.com/office/drawing/2014/main" val="20003"/>
                    </a:ext>
                  </a:extLst>
                </a:gridCol>
              </a:tblGrid>
              <a:tr h="792557">
                <a:tc rowSpan="2" grid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marL="109746" marR="109746" marT="54869" marB="54869"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sz="2400" b="1" i="0" u="none" strike="noStrike" cap="none" normalizeH="0" baseline="0" dirty="0">
                          <a:ln>
                            <a:noFill/>
                          </a:ln>
                          <a:solidFill>
                            <a:schemeClr val="tx1"/>
                          </a:solidFill>
                          <a:effectLst/>
                          <a:latin typeface="Arial" charset="0"/>
                        </a:rPr>
                        <a:t>actual class</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823040">
                <a:tc gridSpan="2" vMerge="1">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vMerge="1">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1</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2</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7316">
                <a:tc row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sz="2400" b="1" i="0" u="none" strike="noStrike" cap="none" normalizeH="0" baseline="0" dirty="0">
                          <a:ln>
                            <a:noFill/>
                          </a:ln>
                          <a:solidFill>
                            <a:schemeClr val="tx1"/>
                          </a:solidFill>
                          <a:effectLst/>
                          <a:latin typeface="Arial" charset="0"/>
                        </a:rPr>
                        <a:t>predicted class</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1</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21</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6</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3523">
                <a:tc vMerge="1">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2</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7</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41</a:t>
                      </a:r>
                    </a:p>
                  </a:txBody>
                  <a:tcPr marL="109746" marR="109746" marT="54869" marB="5486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7912" name="Rectangle 2">
            <a:extLst>
              <a:ext uri="{FF2B5EF4-FFF2-40B4-BE49-F238E27FC236}">
                <a16:creationId xmlns:a16="http://schemas.microsoft.com/office/drawing/2014/main" id="{B43BFCD7-CFB3-D541-9B0E-99066365F463}"/>
              </a:ext>
            </a:extLst>
          </p:cNvPr>
          <p:cNvSpPr>
            <a:spLocks noGrp="1" noChangeArrowheads="1"/>
          </p:cNvSpPr>
          <p:nvPr>
            <p:ph type="title"/>
          </p:nvPr>
        </p:nvSpPr>
        <p:spPr>
          <a:xfrm>
            <a:off x="914400" y="-152400"/>
            <a:ext cx="9052560" cy="1609344"/>
          </a:xfrm>
        </p:spPr>
        <p:txBody>
          <a:bodyPr/>
          <a:lstStyle/>
          <a:p>
            <a:pPr defTabSz="822960">
              <a:defRPr/>
            </a:pPr>
            <a:r>
              <a:rPr lang="en-US" altLang="en-US" sz="4860" dirty="0"/>
              <a:t>Metrics for classifier performance</a:t>
            </a:r>
          </a:p>
        </p:txBody>
      </p:sp>
      <p:sp>
        <p:nvSpPr>
          <p:cNvPr id="37911" name="Rectangle 3">
            <a:extLst>
              <a:ext uri="{FF2B5EF4-FFF2-40B4-BE49-F238E27FC236}">
                <a16:creationId xmlns:a16="http://schemas.microsoft.com/office/drawing/2014/main" id="{720CB17F-590A-A44A-B6AA-6A93B03BEF69}"/>
              </a:ext>
            </a:extLst>
          </p:cNvPr>
          <p:cNvSpPr>
            <a:spLocks noGrp="1" noChangeArrowheads="1"/>
          </p:cNvSpPr>
          <p:nvPr>
            <p:ph idx="1"/>
          </p:nvPr>
        </p:nvSpPr>
        <p:spPr>
          <a:xfrm>
            <a:off x="1104900" y="1554164"/>
            <a:ext cx="9982200" cy="6218237"/>
          </a:xfrm>
        </p:spPr>
        <p:txBody>
          <a:bodyPr/>
          <a:lstStyle/>
          <a:p>
            <a:pPr marL="164592" indent="-164592" defTabSz="822960">
              <a:spcBef>
                <a:spcPts val="1080"/>
              </a:spcBef>
              <a:defRPr/>
            </a:pPr>
            <a:r>
              <a:rPr lang="en-US" altLang="en-US" sz="2400" dirty="0"/>
              <a:t>Confusion matrix</a:t>
            </a:r>
          </a:p>
          <a:p>
            <a:pPr marL="411480" lvl="1" indent="-164592" defTabSz="822960">
              <a:spcBef>
                <a:spcPts val="360"/>
              </a:spcBef>
              <a:spcAft>
                <a:spcPts val="180"/>
              </a:spcAft>
              <a:buNone/>
              <a:defRPr/>
            </a:pPr>
            <a:r>
              <a:rPr lang="en-US" altLang="en-US" sz="2000" dirty="0"/>
              <a:t>Example</a:t>
            </a:r>
            <a:r>
              <a:rPr lang="en-US" altLang="en-US" sz="2880" dirty="0"/>
              <a:t> </a:t>
            </a:r>
            <a:r>
              <a:rPr lang="en-US" altLang="en-US" sz="1620" dirty="0"/>
              <a:t>(continued from two slides back)</a:t>
            </a:r>
            <a:endParaRPr lang="en-US" altLang="en-US" sz="2880" dirty="0"/>
          </a:p>
        </p:txBody>
      </p:sp>
      <p:graphicFrame>
        <p:nvGraphicFramePr>
          <p:cNvPr id="36889" name="Object 27">
            <a:extLst>
              <a:ext uri="{FF2B5EF4-FFF2-40B4-BE49-F238E27FC236}">
                <a16:creationId xmlns:a16="http://schemas.microsoft.com/office/drawing/2014/main" id="{ADBE0A4B-4F10-6A4F-9F27-EF7F008AABF2}"/>
              </a:ext>
            </a:extLst>
          </p:cNvPr>
          <p:cNvGraphicFramePr>
            <a:graphicFrameLocks noChangeAspect="1"/>
          </p:cNvGraphicFramePr>
          <p:nvPr/>
        </p:nvGraphicFramePr>
        <p:xfrm>
          <a:off x="3489326" y="5349876"/>
          <a:ext cx="5349875" cy="1096963"/>
        </p:xfrm>
        <a:graphic>
          <a:graphicData uri="http://schemas.openxmlformats.org/presentationml/2006/ole">
            <mc:AlternateContent xmlns:mc="http://schemas.openxmlformats.org/markup-compatibility/2006">
              <mc:Choice xmlns:v="urn:schemas-microsoft-com:vml" Requires="v">
                <p:oleObj spid="_x0000_s14350" name="Equation" r:id="rId3" imgW="44183300" imgH="9067800" progId="Equation.3">
                  <p:embed/>
                </p:oleObj>
              </mc:Choice>
              <mc:Fallback>
                <p:oleObj name="Equation" r:id="rId3" imgW="44183300" imgH="9067800" progId="Equation.3">
                  <p:embed/>
                  <p:pic>
                    <p:nvPicPr>
                      <p:cNvPr id="36889" name="Object 27">
                        <a:extLst>
                          <a:ext uri="{FF2B5EF4-FFF2-40B4-BE49-F238E27FC236}">
                            <a16:creationId xmlns:a16="http://schemas.microsoft.com/office/drawing/2014/main" id="{ADBE0A4B-4F10-6A4F-9F27-EF7F008AA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326" y="5349876"/>
                        <a:ext cx="5349875"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Slide Number Placeholder 3">
            <a:extLst>
              <a:ext uri="{FF2B5EF4-FFF2-40B4-BE49-F238E27FC236}">
                <a16:creationId xmlns:a16="http://schemas.microsoft.com/office/drawing/2014/main" id="{24268194-0786-CB4B-A7E9-F22D0BF8E4F3}"/>
              </a:ext>
            </a:extLst>
          </p:cNvPr>
          <p:cNvSpPr>
            <a:spLocks noGrp="1"/>
          </p:cNvSpPr>
          <p:nvPr>
            <p:ph type="sldNum" sz="quarter" idx="12"/>
          </p:nvPr>
        </p:nvSpPr>
        <p:spPr/>
        <p:txBody>
          <a:bodyPr/>
          <a:lstStyle/>
          <a:p>
            <a:pPr>
              <a:defRPr/>
            </a:pPr>
            <a:fld id="{B191CDCB-0F1F-E043-B400-564D50084985}" type="slidenum">
              <a:rPr lang="en-US" smtClean="0"/>
              <a:pPr>
                <a:defRPr/>
              </a:pPr>
              <a:t>48</a:t>
            </a:fld>
            <a:endParaRPr lang="en-US" dirty="0"/>
          </a:p>
        </p:txBody>
      </p:sp>
      <p:sp>
        <p:nvSpPr>
          <p:cNvPr id="2" name="Date Placeholder 1">
            <a:extLst>
              <a:ext uri="{FF2B5EF4-FFF2-40B4-BE49-F238E27FC236}">
                <a16:creationId xmlns:a16="http://schemas.microsoft.com/office/drawing/2014/main" id="{9E447645-6E5B-B447-B6B9-DDA7B2C9AB1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3F65C58-6839-2645-AFAF-6E54BB2D637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151800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3588" name="Group 4">
            <a:extLst>
              <a:ext uri="{FF2B5EF4-FFF2-40B4-BE49-F238E27FC236}">
                <a16:creationId xmlns:a16="http://schemas.microsoft.com/office/drawing/2014/main" id="{E1B72680-C929-5146-9CA3-092274FEA2E9}"/>
              </a:ext>
            </a:extLst>
          </p:cNvPr>
          <p:cNvGraphicFramePr>
            <a:graphicFrameLocks noGrp="1"/>
          </p:cNvGraphicFramePr>
          <p:nvPr>
            <p:extLst>
              <p:ext uri="{D42A27DB-BD31-4B8C-83A1-F6EECF244321}">
                <p14:modId xmlns:p14="http://schemas.microsoft.com/office/powerpoint/2010/main" val="2422023805"/>
              </p:ext>
            </p:extLst>
          </p:nvPr>
        </p:nvGraphicFramePr>
        <p:xfrm>
          <a:off x="3124200" y="1354138"/>
          <a:ext cx="7223124" cy="3608388"/>
        </p:xfrm>
        <a:graphic>
          <a:graphicData uri="http://schemas.openxmlformats.org/drawingml/2006/table">
            <a:tbl>
              <a:tblPr/>
              <a:tblGrid>
                <a:gridCol w="1737207">
                  <a:extLst>
                    <a:ext uri="{9D8B030D-6E8A-4147-A177-3AD203B41FA5}">
                      <a16:colId xmlns:a16="http://schemas.microsoft.com/office/drawing/2014/main" val="20000"/>
                    </a:ext>
                  </a:extLst>
                </a:gridCol>
                <a:gridCol w="1828639">
                  <a:extLst>
                    <a:ext uri="{9D8B030D-6E8A-4147-A177-3AD203B41FA5}">
                      <a16:colId xmlns:a16="http://schemas.microsoft.com/office/drawing/2014/main" val="20001"/>
                    </a:ext>
                  </a:extLst>
                </a:gridCol>
                <a:gridCol w="1828639">
                  <a:extLst>
                    <a:ext uri="{9D8B030D-6E8A-4147-A177-3AD203B41FA5}">
                      <a16:colId xmlns:a16="http://schemas.microsoft.com/office/drawing/2014/main" val="20002"/>
                    </a:ext>
                  </a:extLst>
                </a:gridCol>
                <a:gridCol w="1828639">
                  <a:extLst>
                    <a:ext uri="{9D8B030D-6E8A-4147-A177-3AD203B41FA5}">
                      <a16:colId xmlns:a16="http://schemas.microsoft.com/office/drawing/2014/main" val="20003"/>
                    </a:ext>
                  </a:extLst>
                </a:gridCol>
              </a:tblGrid>
              <a:tr h="792099">
                <a:tc rowSpan="2" grid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marL="109718" marR="109718" marT="54836" marB="5483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sz="2400" b="1" i="0" u="none" strike="noStrike" cap="none" normalizeH="0" baseline="0" dirty="0">
                          <a:ln>
                            <a:noFill/>
                          </a:ln>
                          <a:solidFill>
                            <a:schemeClr val="tx1"/>
                          </a:solidFill>
                          <a:effectLst/>
                          <a:latin typeface="Arial" charset="0"/>
                        </a:rPr>
                        <a:t>actual class</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hMerge="1">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38763">
                <a:tc gridSpan="2" vMerge="1">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vMerge="1">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1</a:t>
                      </a: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Positive</a:t>
                      </a:r>
                      <a:r>
                        <a:rPr kumimoji="0" lang="en-US" sz="2400" b="0" i="0"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2</a:t>
                      </a: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Negative</a:t>
                      </a:r>
                      <a:r>
                        <a:rPr kumimoji="0" lang="en-US" sz="2400" b="0" i="0"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8763">
                <a:tc rowSpan="2">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defRPr/>
                      </a:pPr>
                      <a:r>
                        <a:rPr kumimoji="0" lang="en-US" sz="2400" b="1" i="0" u="none" strike="noStrike" cap="none" normalizeH="0" baseline="0" dirty="0">
                          <a:ln>
                            <a:noFill/>
                          </a:ln>
                          <a:solidFill>
                            <a:schemeClr val="tx1"/>
                          </a:solidFill>
                          <a:effectLst/>
                          <a:latin typeface="Arial" charset="0"/>
                        </a:rPr>
                        <a:t>predicted class</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1</a:t>
                      </a: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Positive</a:t>
                      </a:r>
                      <a:r>
                        <a:rPr kumimoji="0" lang="en-US" sz="2400" b="0" i="0"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21 </a:t>
                      </a:r>
                      <a:r>
                        <a:rPr kumimoji="0" lang="en-US" sz="2400" b="0" i="0"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TP</a:t>
                      </a:r>
                      <a:r>
                        <a:rPr kumimoji="0" lang="en-US" sz="2400" b="0" i="0"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6 </a:t>
                      </a:r>
                      <a:r>
                        <a:rPr kumimoji="0" lang="en-US" sz="2400" b="0" i="1"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FP</a:t>
                      </a:r>
                      <a:r>
                        <a:rPr kumimoji="0" lang="en-US" sz="2400" b="0" i="1"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38763">
                <a:tc vMerge="1">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class 2</a:t>
                      </a: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Negative</a:t>
                      </a:r>
                      <a:r>
                        <a:rPr kumimoji="0" lang="en-US" sz="2400" b="0" i="0"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7 </a:t>
                      </a:r>
                      <a:r>
                        <a:rPr kumimoji="0" lang="en-US" sz="2400" b="0" i="0"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FN</a:t>
                      </a:r>
                      <a:r>
                        <a:rPr kumimoji="0" lang="en-US" sz="2400" b="0" i="0"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1" i="0" u="none" strike="noStrike" cap="none" normalizeH="0" baseline="0" dirty="0">
                          <a:ln>
                            <a:noFill/>
                          </a:ln>
                          <a:solidFill>
                            <a:schemeClr val="tx1"/>
                          </a:solidFill>
                          <a:effectLst/>
                          <a:latin typeface="Arial" charset="0"/>
                        </a:rPr>
                        <a:t>41 </a:t>
                      </a:r>
                      <a:r>
                        <a:rPr kumimoji="0" lang="en-US" sz="2400" b="0" i="1" u="none" strike="noStrike" cap="none" normalizeH="0" baseline="0" dirty="0">
                          <a:ln>
                            <a:noFill/>
                          </a:ln>
                          <a:solidFill>
                            <a:schemeClr val="tx1"/>
                          </a:solidFill>
                          <a:effectLst/>
                          <a:latin typeface="Arial" charset="0"/>
                        </a:rPr>
                        <a:t>(</a:t>
                      </a:r>
                      <a:r>
                        <a:rPr kumimoji="0" lang="en-US" sz="2400" b="0" i="1" u="none" strike="noStrike" cap="none" normalizeH="0" baseline="0" dirty="0">
                          <a:ln>
                            <a:noFill/>
                          </a:ln>
                          <a:solidFill>
                            <a:srgbClr val="FF0000"/>
                          </a:solidFill>
                          <a:effectLst/>
                          <a:latin typeface="Arial" charset="0"/>
                        </a:rPr>
                        <a:t>TN</a:t>
                      </a:r>
                      <a:r>
                        <a:rPr kumimoji="0" lang="en-US" sz="2400" b="0" i="1" u="none" strike="noStrike" cap="none" normalizeH="0" baseline="0" dirty="0">
                          <a:ln>
                            <a:noFill/>
                          </a:ln>
                          <a:solidFill>
                            <a:schemeClr val="tx1"/>
                          </a:solidFill>
                          <a:effectLst/>
                          <a:latin typeface="Arial" charset="0"/>
                        </a:rPr>
                        <a:t>)</a:t>
                      </a:r>
                    </a:p>
                  </a:txBody>
                  <a:tcPr marL="109718" marR="109718" marT="54836" marB="5483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936" name="Rectangle 2">
            <a:extLst>
              <a:ext uri="{FF2B5EF4-FFF2-40B4-BE49-F238E27FC236}">
                <a16:creationId xmlns:a16="http://schemas.microsoft.com/office/drawing/2014/main" id="{74740E18-C1B7-4144-9AD3-31B0373BC796}"/>
              </a:ext>
            </a:extLst>
          </p:cNvPr>
          <p:cNvSpPr>
            <a:spLocks noGrp="1" noChangeArrowheads="1"/>
          </p:cNvSpPr>
          <p:nvPr>
            <p:ph type="title"/>
          </p:nvPr>
        </p:nvSpPr>
        <p:spPr>
          <a:xfrm>
            <a:off x="990600" y="-255498"/>
            <a:ext cx="9052560" cy="1609344"/>
          </a:xfrm>
        </p:spPr>
        <p:txBody>
          <a:bodyPr/>
          <a:lstStyle/>
          <a:p>
            <a:pPr defTabSz="822960">
              <a:defRPr/>
            </a:pPr>
            <a:r>
              <a:rPr lang="en-US" altLang="en-US" sz="4860" dirty="0"/>
              <a:t>Metrics for classifier performance</a:t>
            </a:r>
          </a:p>
        </p:txBody>
      </p:sp>
      <p:sp>
        <p:nvSpPr>
          <p:cNvPr id="38935" name="Rectangle 3">
            <a:extLst>
              <a:ext uri="{FF2B5EF4-FFF2-40B4-BE49-F238E27FC236}">
                <a16:creationId xmlns:a16="http://schemas.microsoft.com/office/drawing/2014/main" id="{A42D5CAA-82B9-1B46-853C-6522C876ADFF}"/>
              </a:ext>
            </a:extLst>
          </p:cNvPr>
          <p:cNvSpPr>
            <a:spLocks noGrp="1" noChangeArrowheads="1"/>
          </p:cNvSpPr>
          <p:nvPr>
            <p:ph idx="1"/>
          </p:nvPr>
        </p:nvSpPr>
        <p:spPr>
          <a:xfrm>
            <a:off x="1104900" y="1354139"/>
            <a:ext cx="9982200" cy="5818187"/>
          </a:xfrm>
        </p:spPr>
        <p:txBody>
          <a:bodyPr/>
          <a:lstStyle/>
          <a:p>
            <a:pPr marL="164592" indent="-164592" defTabSz="822960">
              <a:spcBef>
                <a:spcPts val="1080"/>
              </a:spcBef>
              <a:defRPr/>
            </a:pPr>
            <a:r>
              <a:rPr lang="en-US" altLang="en-US" sz="2400" dirty="0"/>
              <a:t>Confusion matrix</a:t>
            </a:r>
          </a:p>
          <a:p>
            <a:pPr marL="411480" lvl="1" indent="-164592" defTabSz="822960">
              <a:spcBef>
                <a:spcPts val="360"/>
              </a:spcBef>
              <a:spcAft>
                <a:spcPts val="180"/>
              </a:spcAft>
              <a:defRPr/>
            </a:pPr>
            <a:r>
              <a:rPr lang="en-US" altLang="en-US" sz="2000" dirty="0"/>
              <a:t>derived metrics (for two classes)</a:t>
            </a:r>
          </a:p>
          <a:p>
            <a:pPr marL="411480" lvl="1" indent="-164592" defTabSz="822960">
              <a:spcBef>
                <a:spcPts val="360"/>
              </a:spcBef>
              <a:spcAft>
                <a:spcPts val="180"/>
              </a:spcAft>
              <a:buNone/>
              <a:defRPr/>
            </a:pPr>
            <a:endParaRPr lang="en-US" altLang="en-US" sz="2880" dirty="0"/>
          </a:p>
        </p:txBody>
      </p:sp>
      <p:sp>
        <p:nvSpPr>
          <p:cNvPr id="37913" name="Text Box 27">
            <a:extLst>
              <a:ext uri="{FF2B5EF4-FFF2-40B4-BE49-F238E27FC236}">
                <a16:creationId xmlns:a16="http://schemas.microsoft.com/office/drawing/2014/main" id="{BF10F595-C971-A34C-8273-3F67389660FB}"/>
              </a:ext>
            </a:extLst>
          </p:cNvPr>
          <p:cNvSpPr txBox="1">
            <a:spLocks noChangeArrowheads="1"/>
          </p:cNvSpPr>
          <p:nvPr/>
        </p:nvSpPr>
        <p:spPr bwMode="auto">
          <a:xfrm>
            <a:off x="3390901" y="5410200"/>
            <a:ext cx="6308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eaLnBrk="1" hangingPunct="1">
              <a:spcBef>
                <a:spcPct val="50000"/>
              </a:spcBef>
            </a:pPr>
            <a:r>
              <a:rPr lang="en-US" altLang="en-US" sz="2400" i="1">
                <a:solidFill>
                  <a:srgbClr val="FF0000"/>
                </a:solidFill>
                <a:latin typeface="Arial" panose="020B0604020202020204" pitchFamily="34" charset="0"/>
              </a:rPr>
              <a:t>TN</a:t>
            </a:r>
            <a:r>
              <a:rPr lang="en-US" altLang="en-US" sz="2400">
                <a:latin typeface="Arial" panose="020B0604020202020204" pitchFamily="34" charset="0"/>
              </a:rPr>
              <a:t>: true negatives	</a:t>
            </a:r>
            <a:r>
              <a:rPr lang="en-US" altLang="en-US" sz="2400" i="1">
                <a:solidFill>
                  <a:srgbClr val="FF0000"/>
                </a:solidFill>
                <a:latin typeface="Arial" panose="020B0604020202020204" pitchFamily="34" charset="0"/>
              </a:rPr>
              <a:t>FN</a:t>
            </a:r>
            <a:r>
              <a:rPr lang="en-US" altLang="en-US" sz="2400">
                <a:latin typeface="Arial" panose="020B0604020202020204" pitchFamily="34" charset="0"/>
              </a:rPr>
              <a:t>: false negatives</a:t>
            </a:r>
          </a:p>
          <a:p>
            <a:pPr eaLnBrk="1" hangingPunct="1">
              <a:spcBef>
                <a:spcPct val="50000"/>
              </a:spcBef>
            </a:pPr>
            <a:r>
              <a:rPr lang="en-US" altLang="en-US" sz="2400" i="1">
                <a:solidFill>
                  <a:srgbClr val="FF0000"/>
                </a:solidFill>
                <a:latin typeface="Arial" panose="020B0604020202020204" pitchFamily="34" charset="0"/>
              </a:rPr>
              <a:t>FP</a:t>
            </a:r>
            <a:r>
              <a:rPr lang="en-US" altLang="en-US" sz="2400">
                <a:latin typeface="Arial" panose="020B0604020202020204" pitchFamily="34" charset="0"/>
              </a:rPr>
              <a:t>: false positives	</a:t>
            </a:r>
            <a:r>
              <a:rPr lang="en-US" altLang="en-US" sz="2400" i="1">
                <a:solidFill>
                  <a:srgbClr val="FF0000"/>
                </a:solidFill>
                <a:latin typeface="Arial" panose="020B0604020202020204" pitchFamily="34" charset="0"/>
              </a:rPr>
              <a:t>TP</a:t>
            </a:r>
            <a:r>
              <a:rPr lang="en-US" altLang="en-US" sz="2400">
                <a:latin typeface="Arial" panose="020B0604020202020204" pitchFamily="34" charset="0"/>
              </a:rPr>
              <a:t>: true positives</a:t>
            </a:r>
          </a:p>
        </p:txBody>
      </p:sp>
      <p:sp>
        <p:nvSpPr>
          <p:cNvPr id="4" name="Slide Number Placeholder 3">
            <a:extLst>
              <a:ext uri="{FF2B5EF4-FFF2-40B4-BE49-F238E27FC236}">
                <a16:creationId xmlns:a16="http://schemas.microsoft.com/office/drawing/2014/main" id="{CD0ED192-C49E-F640-9126-75971BB2F9D9}"/>
              </a:ext>
            </a:extLst>
          </p:cNvPr>
          <p:cNvSpPr>
            <a:spLocks noGrp="1"/>
          </p:cNvSpPr>
          <p:nvPr>
            <p:ph type="sldNum" sz="quarter" idx="12"/>
          </p:nvPr>
        </p:nvSpPr>
        <p:spPr/>
        <p:txBody>
          <a:bodyPr/>
          <a:lstStyle/>
          <a:p>
            <a:pPr>
              <a:defRPr/>
            </a:pPr>
            <a:fld id="{B191CDCB-0F1F-E043-B400-564D50084985}" type="slidenum">
              <a:rPr lang="en-US" smtClean="0"/>
              <a:pPr>
                <a:defRPr/>
              </a:pPr>
              <a:t>49</a:t>
            </a:fld>
            <a:endParaRPr lang="en-US" dirty="0"/>
          </a:p>
        </p:txBody>
      </p:sp>
      <p:sp>
        <p:nvSpPr>
          <p:cNvPr id="2" name="Date Placeholder 1">
            <a:extLst>
              <a:ext uri="{FF2B5EF4-FFF2-40B4-BE49-F238E27FC236}">
                <a16:creationId xmlns:a16="http://schemas.microsoft.com/office/drawing/2014/main" id="{6A3D9249-A839-9B4B-8C4B-48BA6647F19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DC5E2E27-7586-F54E-8661-099F4E9995DE}"/>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6879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questions when building a learning agent</a:t>
            </a:r>
          </a:p>
        </p:txBody>
      </p:sp>
      <p:sp>
        <p:nvSpPr>
          <p:cNvPr id="3" name="Content Placeholder 2"/>
          <p:cNvSpPr>
            <a:spLocks noGrp="1"/>
          </p:cNvSpPr>
          <p:nvPr>
            <p:ph idx="1"/>
          </p:nvPr>
        </p:nvSpPr>
        <p:spPr/>
        <p:txBody>
          <a:bodyPr/>
          <a:lstStyle/>
          <a:p>
            <a:r>
              <a:rPr lang="en-US" dirty="0">
                <a:latin typeface="Calibri" charset="0"/>
              </a:rPr>
              <a:t>What is the </a:t>
            </a:r>
            <a:r>
              <a:rPr lang="en-US" b="1" i="1" dirty="0">
                <a:solidFill>
                  <a:srgbClr val="0000FF"/>
                </a:solidFill>
                <a:latin typeface="Calibri" charset="0"/>
              </a:rPr>
              <a:t>agent design</a:t>
            </a:r>
            <a:r>
              <a:rPr lang="en-US" b="1" i="1" dirty="0">
                <a:latin typeface="Calibri" charset="0"/>
              </a:rPr>
              <a:t> </a:t>
            </a:r>
            <a:r>
              <a:rPr lang="en-US" dirty="0">
                <a:latin typeface="Calibri" charset="0"/>
              </a:rPr>
              <a:t>that will implement the desired performance?</a:t>
            </a:r>
          </a:p>
          <a:p>
            <a:r>
              <a:rPr lang="en-US" dirty="0">
                <a:latin typeface="Calibri" charset="0"/>
              </a:rPr>
              <a:t>Improve the performance of </a:t>
            </a:r>
            <a:r>
              <a:rPr lang="en-US" b="1" i="1" dirty="0">
                <a:solidFill>
                  <a:srgbClr val="0000FF"/>
                </a:solidFill>
                <a:latin typeface="Calibri" charset="0"/>
              </a:rPr>
              <a:t>what piece </a:t>
            </a:r>
            <a:r>
              <a:rPr lang="en-US" dirty="0">
                <a:latin typeface="Calibri" charset="0"/>
              </a:rPr>
              <a:t>of the agent system and </a:t>
            </a:r>
            <a:r>
              <a:rPr lang="en-US" b="1" i="1" dirty="0">
                <a:solidFill>
                  <a:srgbClr val="0000FF"/>
                </a:solidFill>
                <a:latin typeface="Calibri" charset="0"/>
              </a:rPr>
              <a:t>how is that piece represented</a:t>
            </a:r>
            <a:r>
              <a:rPr lang="en-US" dirty="0">
                <a:latin typeface="Calibri" charset="0"/>
              </a:rPr>
              <a:t>?</a:t>
            </a:r>
          </a:p>
          <a:p>
            <a:r>
              <a:rPr lang="en-US" b="1" i="1" dirty="0">
                <a:solidFill>
                  <a:srgbClr val="0000FF"/>
                </a:solidFill>
                <a:latin typeface="Calibri" charset="0"/>
              </a:rPr>
              <a:t>What data</a:t>
            </a:r>
            <a:r>
              <a:rPr lang="en-US" b="1" i="1" dirty="0">
                <a:latin typeface="Calibri" charset="0"/>
              </a:rPr>
              <a:t> </a:t>
            </a:r>
            <a:r>
              <a:rPr lang="en-US" dirty="0">
                <a:latin typeface="Calibri" charset="0"/>
              </a:rPr>
              <a:t>are available relevant to that piece? (In particular, do we know the right answers?)</a:t>
            </a:r>
          </a:p>
          <a:p>
            <a:r>
              <a:rPr lang="en-US" b="1" i="1" dirty="0">
                <a:solidFill>
                  <a:srgbClr val="0000FF"/>
                </a:solidFill>
                <a:latin typeface="Calibri" charset="0"/>
              </a:rPr>
              <a:t>What knowledge</a:t>
            </a:r>
            <a:r>
              <a:rPr lang="en-US" b="1" i="1" dirty="0">
                <a:latin typeface="Calibri" charset="0"/>
              </a:rPr>
              <a:t> </a:t>
            </a:r>
            <a:r>
              <a:rPr lang="en-US" dirty="0">
                <a:latin typeface="Calibri" charset="0"/>
              </a:rPr>
              <a:t>is already available?</a:t>
            </a:r>
          </a:p>
          <a:p>
            <a:endParaRPr lang="en-US" dirty="0"/>
          </a:p>
        </p:txBody>
      </p:sp>
      <p:sp>
        <p:nvSpPr>
          <p:cNvPr id="4" name="Slide Number Placeholder 3">
            <a:extLst>
              <a:ext uri="{FF2B5EF4-FFF2-40B4-BE49-F238E27FC236}">
                <a16:creationId xmlns:a16="http://schemas.microsoft.com/office/drawing/2014/main" id="{89BE3186-E28B-D64A-96D9-B7B64F8339CB}"/>
              </a:ext>
            </a:extLst>
          </p:cNvPr>
          <p:cNvSpPr>
            <a:spLocks noGrp="1"/>
          </p:cNvSpPr>
          <p:nvPr>
            <p:ph type="sldNum" sz="quarter" idx="12"/>
          </p:nvPr>
        </p:nvSpPr>
        <p:spPr/>
        <p:txBody>
          <a:bodyPr/>
          <a:lstStyle/>
          <a:p>
            <a:fld id="{D8C2E80E-A818-EA4B-839C-9030708D7285}" type="slidenum">
              <a:rPr lang="en-US" smtClean="0"/>
              <a:t>5</a:t>
            </a:fld>
            <a:endParaRPr lang="en-US" dirty="0"/>
          </a:p>
        </p:txBody>
      </p:sp>
      <p:sp>
        <p:nvSpPr>
          <p:cNvPr id="5" name="Date Placeholder 4">
            <a:extLst>
              <a:ext uri="{FF2B5EF4-FFF2-40B4-BE49-F238E27FC236}">
                <a16:creationId xmlns:a16="http://schemas.microsoft.com/office/drawing/2014/main" id="{227801C4-27F5-D340-BAF7-54CA7F1EFA71}"/>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57C12D1-7ACF-EB44-9F83-4B6BC963AB5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658673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365885"/>
            <a:ext cx="11387137" cy="5272024"/>
          </a:xfrm>
        </p:spPr>
        <p:txBody>
          <a:bodyPr>
            <a:normAutofit/>
          </a:bodyPr>
          <a:lstStyle/>
          <a:p>
            <a:r>
              <a:rPr lang="en-US" dirty="0"/>
              <a:t>The metrics that you choose to evaluate your machine learning model is very important.</a:t>
            </a:r>
          </a:p>
          <a:p>
            <a:endParaRPr lang="en-US" dirty="0"/>
          </a:p>
          <a:p>
            <a:endParaRPr lang="ar-SA" dirty="0"/>
          </a:p>
          <a:p>
            <a:endParaRPr lang="ar-SA" dirty="0"/>
          </a:p>
          <a:p>
            <a:endParaRPr lang="ar-SA" dirty="0"/>
          </a:p>
          <a:p>
            <a:endParaRPr lang="ar-SA" dirty="0"/>
          </a:p>
          <a:p>
            <a:endParaRPr lang="ar-SA"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Accuracy: </a:t>
            </a:r>
            <a:r>
              <a:rPr lang="en-US" dirty="0"/>
              <a:t>the number of correct predictions made by the model over all kinds predictions made </a:t>
            </a:r>
            <a:endParaRPr lang="en-US" b="1" dirty="0"/>
          </a:p>
          <a:p>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50</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0" y="1947920"/>
            <a:ext cx="3872444" cy="2904333"/>
          </a:xfrm>
          <a:prstGeom prst="rect">
            <a:avLst/>
          </a:prstGeom>
        </p:spPr>
      </p:pic>
      <p:sp>
        <p:nvSpPr>
          <p:cNvPr id="10" name="TextBox 9">
            <a:extLst>
              <a:ext uri="{FF2B5EF4-FFF2-40B4-BE49-F238E27FC236}">
                <a16:creationId xmlns:a16="http://schemas.microsoft.com/office/drawing/2014/main" id="{F10F3A43-137D-4F4F-A03D-41F81C01F474}"/>
              </a:ext>
            </a:extLst>
          </p:cNvPr>
          <p:cNvSpPr txBox="1"/>
          <p:nvPr/>
        </p:nvSpPr>
        <p:spPr>
          <a:xfrm>
            <a:off x="3949781" y="2049399"/>
            <a:ext cx="8210843"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chemeClr val="accent1"/>
                </a:solidFill>
              </a:rPr>
              <a:t>Accuracy should NEVER be used as a measure when the target variable classes in the data are a majority of one class.</a:t>
            </a:r>
          </a:p>
          <a:p>
            <a:r>
              <a:rPr lang="en-US" sz="1400" i="1" dirty="0">
                <a:solidFill>
                  <a:schemeClr val="accent1"/>
                </a:solidFill>
              </a:rPr>
              <a:t>Ex: In our cancer detection example with 100 people, only 5 people has cancer. Let’s say our model is very bad and predicts every case as No Cancer. In doing so, it has classified those 95 non-cancer patients correctly and 5 cancerous patients as Non-cancerous. Now even though the model is terrible at predicting cancer, The accuracy of such a bad model is also 95%</a:t>
            </a:r>
            <a:r>
              <a:rPr lang="en-US" sz="1400" dirty="0">
                <a:solidFill>
                  <a:schemeClr val="accent1"/>
                </a:solidFill>
              </a:rPr>
              <a:t>.</a:t>
            </a:r>
          </a:p>
        </p:txBody>
      </p:sp>
      <p:sp>
        <p:nvSpPr>
          <p:cNvPr id="4" name="Date Placeholder 3">
            <a:extLst>
              <a:ext uri="{FF2B5EF4-FFF2-40B4-BE49-F238E27FC236}">
                <a16:creationId xmlns:a16="http://schemas.microsoft.com/office/drawing/2014/main" id="{305F3E98-A3CC-B046-8107-3F52650A5A4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81F492A1-DCD9-5E4A-896E-965354ABF6D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581998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7EB2E1A-FD65-AE40-8E50-11E5B99C7E9B}"/>
              </a:ext>
            </a:extLst>
          </p:cNvPr>
          <p:cNvSpPr>
            <a:spLocks noGrp="1" noChangeArrowheads="1"/>
          </p:cNvSpPr>
          <p:nvPr>
            <p:ph type="title"/>
          </p:nvPr>
        </p:nvSpPr>
        <p:spPr>
          <a:xfrm>
            <a:off x="240792" y="193830"/>
            <a:ext cx="9052560" cy="1609344"/>
          </a:xfrm>
        </p:spPr>
        <p:txBody>
          <a:bodyPr/>
          <a:lstStyle/>
          <a:p>
            <a:pPr defTabSz="822960">
              <a:defRPr/>
            </a:pPr>
            <a:r>
              <a:rPr lang="en-US" altLang="en-US" sz="4860" dirty="0"/>
              <a:t>Metrics for classifier performance</a:t>
            </a:r>
          </a:p>
        </p:txBody>
      </p:sp>
      <p:sp>
        <p:nvSpPr>
          <p:cNvPr id="35842" name="Rectangle 3">
            <a:extLst>
              <a:ext uri="{FF2B5EF4-FFF2-40B4-BE49-F238E27FC236}">
                <a16:creationId xmlns:a16="http://schemas.microsoft.com/office/drawing/2014/main" id="{3B92F453-6BB5-DF4B-B331-FCFA170ACBE1}"/>
              </a:ext>
            </a:extLst>
          </p:cNvPr>
          <p:cNvSpPr>
            <a:spLocks noGrp="1" noChangeArrowheads="1"/>
          </p:cNvSpPr>
          <p:nvPr>
            <p:ph idx="1"/>
          </p:nvPr>
        </p:nvSpPr>
        <p:spPr bwMode="auto">
          <a:xfrm>
            <a:off x="240792" y="1598458"/>
            <a:ext cx="10331450" cy="6218238"/>
          </a:xfrm>
        </p:spPr>
        <p:txBody>
          <a:bodyPr wrap="square" numCol="1" anchor="t" anchorCtr="0" compatLnSpc="1">
            <a:prstTxWarp prst="textNoShape">
              <a:avLst/>
            </a:prstTxWarp>
          </a:bodyPr>
          <a:lstStyle/>
          <a:p>
            <a:r>
              <a:rPr lang="en-US" altLang="en-US" sz="2400" dirty="0"/>
              <a:t>Limitations of accuracy</a:t>
            </a:r>
          </a:p>
          <a:p>
            <a:pPr lvl="1"/>
            <a:r>
              <a:rPr lang="en-US" altLang="en-US" sz="2400" dirty="0"/>
              <a:t>Consider a two-class problem</a:t>
            </a:r>
          </a:p>
          <a:p>
            <a:pPr lvl="2"/>
            <a:r>
              <a:rPr lang="en-US" altLang="en-US" sz="2400" dirty="0"/>
              <a:t> </a:t>
            </a:r>
            <a:r>
              <a:rPr lang="en-US" altLang="en-US" sz="2000" dirty="0"/>
              <a:t>number of class 1 test samples = 9990</a:t>
            </a:r>
          </a:p>
          <a:p>
            <a:pPr lvl="2"/>
            <a:r>
              <a:rPr lang="en-US" altLang="en-US" sz="2000" dirty="0"/>
              <a:t> number of class 2 test samples = 10</a:t>
            </a:r>
          </a:p>
          <a:p>
            <a:pPr lvl="1"/>
            <a:r>
              <a:rPr lang="en-US" altLang="en-US" sz="2400" dirty="0"/>
              <a:t>What if model predicts everything to be class 1?</a:t>
            </a:r>
          </a:p>
          <a:p>
            <a:pPr lvl="2"/>
            <a:r>
              <a:rPr lang="en-US" altLang="en-US" sz="2400" dirty="0"/>
              <a:t> </a:t>
            </a:r>
            <a:r>
              <a:rPr lang="en-US" altLang="en-US" sz="2000" dirty="0"/>
              <a:t>accuracy is extremely high: 9990 / 10000 = 99.9 %</a:t>
            </a:r>
          </a:p>
          <a:p>
            <a:pPr lvl="2"/>
            <a:r>
              <a:rPr lang="en-US" altLang="en-US" sz="2000" dirty="0"/>
              <a:t> but model will never correctly predict any sample in class 2</a:t>
            </a:r>
          </a:p>
          <a:p>
            <a:pPr lvl="2"/>
            <a:r>
              <a:rPr lang="en-US" altLang="en-US" sz="2000" dirty="0"/>
              <a:t> in this case accuracy is misleading and does not give a good picture of model quality </a:t>
            </a:r>
          </a:p>
          <a:p>
            <a:endParaRPr lang="en-US" altLang="en-US" dirty="0"/>
          </a:p>
        </p:txBody>
      </p:sp>
      <p:sp>
        <p:nvSpPr>
          <p:cNvPr id="4" name="Slide Number Placeholder 3">
            <a:extLst>
              <a:ext uri="{FF2B5EF4-FFF2-40B4-BE49-F238E27FC236}">
                <a16:creationId xmlns:a16="http://schemas.microsoft.com/office/drawing/2014/main" id="{01DD496C-83D5-AB47-AC89-ED8E749E8155}"/>
              </a:ext>
            </a:extLst>
          </p:cNvPr>
          <p:cNvSpPr>
            <a:spLocks noGrp="1"/>
          </p:cNvSpPr>
          <p:nvPr>
            <p:ph type="sldNum" sz="quarter" idx="12"/>
          </p:nvPr>
        </p:nvSpPr>
        <p:spPr/>
        <p:txBody>
          <a:bodyPr/>
          <a:lstStyle/>
          <a:p>
            <a:pPr>
              <a:defRPr/>
            </a:pPr>
            <a:fld id="{B191CDCB-0F1F-E043-B400-564D50084985}" type="slidenum">
              <a:rPr lang="en-US" smtClean="0"/>
              <a:pPr>
                <a:defRPr/>
              </a:pPr>
              <a:t>51</a:t>
            </a:fld>
            <a:endParaRPr lang="en-US" dirty="0"/>
          </a:p>
        </p:txBody>
      </p:sp>
      <p:sp>
        <p:nvSpPr>
          <p:cNvPr id="2" name="Date Placeholder 1">
            <a:extLst>
              <a:ext uri="{FF2B5EF4-FFF2-40B4-BE49-F238E27FC236}">
                <a16:creationId xmlns:a16="http://schemas.microsoft.com/office/drawing/2014/main" id="{E56AD654-F54E-6049-B48F-1A30312E802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37C3BF2-6865-B843-81A0-533C88CDED1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328627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365885"/>
            <a:ext cx="11387137" cy="4429125"/>
          </a:xfrm>
        </p:spPr>
        <p:txBody>
          <a:bodyPr/>
          <a:lstStyle/>
          <a:p>
            <a:endParaRPr lang="ar-SA" dirty="0"/>
          </a:p>
          <a:p>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52</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9040918" y="251938"/>
            <a:ext cx="3028927" cy="2271695"/>
          </a:xfrm>
          <a:prstGeom prst="rect">
            <a:avLst/>
          </a:prstGeom>
        </p:spPr>
      </p:pic>
      <p:sp>
        <p:nvSpPr>
          <p:cNvPr id="11" name="Content Placeholder 2">
            <a:extLst>
              <a:ext uri="{FF2B5EF4-FFF2-40B4-BE49-F238E27FC236}">
                <a16:creationId xmlns:a16="http://schemas.microsoft.com/office/drawing/2014/main" id="{7A8A0AC4-1FAA-434F-A86D-19899CB420E1}"/>
              </a:ext>
            </a:extLst>
          </p:cNvPr>
          <p:cNvSpPr txBox="1">
            <a:spLocks/>
          </p:cNvSpPr>
          <p:nvPr/>
        </p:nvSpPr>
        <p:spPr>
          <a:xfrm>
            <a:off x="314325" y="1406232"/>
            <a:ext cx="8726593" cy="442912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t>Example: </a:t>
            </a:r>
            <a:r>
              <a:rPr lang="en-US" dirty="0"/>
              <a:t>A school is running a machine learning primary diabetes scan on all of its students.</a:t>
            </a:r>
            <a:br>
              <a:rPr lang="en-US" dirty="0"/>
            </a:br>
            <a:r>
              <a:rPr lang="en-US" dirty="0"/>
              <a:t>The output is either </a:t>
            </a:r>
            <a:r>
              <a:rPr lang="en-US" b="1" dirty="0"/>
              <a:t>diabetic </a:t>
            </a:r>
            <a:r>
              <a:rPr lang="en-US" dirty="0"/>
              <a:t>(+</a:t>
            </a:r>
            <a:r>
              <a:rPr lang="en-US" dirty="0" err="1"/>
              <a:t>ve</a:t>
            </a:r>
            <a:r>
              <a:rPr lang="en-US" dirty="0"/>
              <a:t>) or </a:t>
            </a:r>
            <a:r>
              <a:rPr lang="en-US" b="1" dirty="0"/>
              <a:t>healthy </a:t>
            </a:r>
            <a:r>
              <a:rPr lang="en-US" dirty="0"/>
              <a:t>(-</a:t>
            </a:r>
            <a:r>
              <a:rPr lang="en-US" dirty="0" err="1"/>
              <a:t>ve</a:t>
            </a:r>
            <a:r>
              <a:rPr lang="en-US" dirty="0"/>
              <a:t>).</a:t>
            </a:r>
          </a:p>
          <a:p>
            <a:pPr marL="0" indent="0">
              <a:buNone/>
            </a:pPr>
            <a:r>
              <a:rPr lang="en-US" b="1" dirty="0"/>
              <a:t>Accuracy answers the following question: How many students did we correctly label out of all the students? </a:t>
            </a:r>
          </a:p>
          <a:p>
            <a:pPr marL="457200" indent="-457200">
              <a:buFont typeface="+mj-lt"/>
              <a:buAutoNum type="arabicPeriod" startAt="3"/>
            </a:pPr>
            <a:endParaRPr lang="en-US" b="1" dirty="0"/>
          </a:p>
          <a:p>
            <a:pPr marL="0" indent="0">
              <a:buNone/>
            </a:pPr>
            <a:r>
              <a:rPr lang="en-US" b="1" dirty="0"/>
              <a:t>Precision answers the following: How many of those who we labeled as diabetic are actually diabetic?</a:t>
            </a:r>
            <a:endParaRPr lang="ar-SA" dirty="0"/>
          </a:p>
          <a:p>
            <a:pPr marL="0" indent="0">
              <a:buNone/>
            </a:pPr>
            <a:endParaRPr lang="en-US" dirty="0"/>
          </a:p>
          <a:p>
            <a:pPr marL="0" indent="0">
              <a:buNone/>
            </a:pPr>
            <a:r>
              <a:rPr lang="en-US" b="1" dirty="0"/>
              <a:t>Recall answers the following question: Of all the people who are diabetic, how many of those we correctly predict?</a:t>
            </a:r>
            <a:endParaRPr lang="ar-SA" dirty="0"/>
          </a:p>
        </p:txBody>
      </p:sp>
      <p:sp>
        <p:nvSpPr>
          <p:cNvPr id="4" name="Date Placeholder 3">
            <a:extLst>
              <a:ext uri="{FF2B5EF4-FFF2-40B4-BE49-F238E27FC236}">
                <a16:creationId xmlns:a16="http://schemas.microsoft.com/office/drawing/2014/main" id="{FA73065E-70FE-B04D-8A4C-E9DC12975283}"/>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661FC94D-7562-9648-8E29-9EBBCB7FC68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451209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743075"/>
            <a:ext cx="7755255" cy="4429125"/>
          </a:xfrm>
        </p:spPr>
        <p:txBody>
          <a:bodyPr/>
          <a:lstStyle/>
          <a:p>
            <a:pPr marL="457200" indent="-457200">
              <a:buFont typeface="+mj-lt"/>
              <a:buAutoNum type="arabicPeriod" startAt="3"/>
            </a:pPr>
            <a:r>
              <a:rPr lang="en-US" b="1" dirty="0"/>
              <a:t>Precision: </a:t>
            </a:r>
            <a:r>
              <a:rPr lang="en-US" dirty="0"/>
              <a:t>It is the number of correct positive results divided by the number of positive results predicted by the classifier</a:t>
            </a:r>
          </a:p>
          <a:p>
            <a:pPr marL="0" indent="0">
              <a:buNone/>
            </a:pPr>
            <a:r>
              <a:rPr lang="en-US" dirty="0"/>
              <a:t>      = TP / (TP+FP)</a:t>
            </a:r>
            <a:endParaRPr lang="ar-SA" dirty="0"/>
          </a:p>
          <a:p>
            <a:endParaRPr lang="ar-SA" dirty="0"/>
          </a:p>
          <a:p>
            <a:pPr marL="457200" indent="-457200">
              <a:buFont typeface="+mj-lt"/>
              <a:buAutoNum type="arabicPeriod" startAt="4"/>
            </a:pPr>
            <a:r>
              <a:rPr lang="en-US" b="1" dirty="0"/>
              <a:t>Recall : </a:t>
            </a:r>
            <a:r>
              <a:rPr lang="en-US" dirty="0"/>
              <a:t>the number of correct positive results divided by the number of </a:t>
            </a:r>
            <a:r>
              <a:rPr lang="en-US" b="1" i="1" dirty="0"/>
              <a:t>all </a:t>
            </a:r>
            <a:r>
              <a:rPr lang="en-US" dirty="0"/>
              <a:t>relevant samples (all samples that should have been identified as positive).</a:t>
            </a:r>
          </a:p>
          <a:p>
            <a:pPr marL="0" indent="0">
              <a:buNone/>
            </a:pPr>
            <a:r>
              <a:rPr lang="en-US" dirty="0"/>
              <a:t>     = TP / (TP+FN)</a:t>
            </a:r>
            <a:endParaRPr lang="ar-SA" dirty="0"/>
          </a:p>
          <a:p>
            <a:endParaRPr lang="en-US" dirty="0"/>
          </a:p>
          <a:p>
            <a:pPr marL="457200" indent="-457200">
              <a:buFont typeface="+mj-lt"/>
              <a:buAutoNum type="arabicPeriod" startAt="5"/>
            </a:pPr>
            <a:r>
              <a:rPr lang="en-US" b="1" dirty="0"/>
              <a:t>F1 score : </a:t>
            </a:r>
            <a:r>
              <a:rPr lang="en-US" dirty="0"/>
              <a:t>F1 Score is the Harmonic Mean between precision and recall. The range for F1 Score is [0, 1]</a:t>
            </a:r>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53</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8477630" y="440052"/>
            <a:ext cx="2760346" cy="2070259"/>
          </a:xfrm>
          <a:prstGeom prst="rect">
            <a:avLst/>
          </a:prstGeom>
        </p:spPr>
      </p:pic>
      <p:sp>
        <p:nvSpPr>
          <p:cNvPr id="6" name="Frame 5">
            <a:extLst>
              <a:ext uri="{FF2B5EF4-FFF2-40B4-BE49-F238E27FC236}">
                <a16:creationId xmlns:a16="http://schemas.microsoft.com/office/drawing/2014/main" id="{CB3C3032-F455-7549-BA16-FF947B5DF880}"/>
              </a:ext>
            </a:extLst>
          </p:cNvPr>
          <p:cNvSpPr/>
          <p:nvPr/>
        </p:nvSpPr>
        <p:spPr>
          <a:xfrm>
            <a:off x="9774691" y="1300159"/>
            <a:ext cx="1266689" cy="3657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7E0F0F30-FE68-724C-B305-F8DA55382922}"/>
              </a:ext>
            </a:extLst>
          </p:cNvPr>
          <p:cNvPicPr>
            <a:picLocks noChangeAspect="1"/>
          </p:cNvPicPr>
          <p:nvPr/>
        </p:nvPicPr>
        <p:blipFill>
          <a:blip r:embed="rId2"/>
          <a:stretch>
            <a:fillRect/>
          </a:stretch>
        </p:blipFill>
        <p:spPr>
          <a:xfrm>
            <a:off x="8667123" y="2526026"/>
            <a:ext cx="2760346" cy="2070259"/>
          </a:xfrm>
          <a:prstGeom prst="rect">
            <a:avLst/>
          </a:prstGeom>
        </p:spPr>
      </p:pic>
      <p:sp>
        <p:nvSpPr>
          <p:cNvPr id="12" name="Frame 11">
            <a:extLst>
              <a:ext uri="{FF2B5EF4-FFF2-40B4-BE49-F238E27FC236}">
                <a16:creationId xmlns:a16="http://schemas.microsoft.com/office/drawing/2014/main" id="{DB7F32D5-5F3F-524F-B260-BDAC8A5B3BAF}"/>
              </a:ext>
            </a:extLst>
          </p:cNvPr>
          <p:cNvSpPr/>
          <p:nvPr/>
        </p:nvSpPr>
        <p:spPr>
          <a:xfrm>
            <a:off x="9964185" y="3386132"/>
            <a:ext cx="459976" cy="99383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FCF04A53-AF7D-AE4E-AC9B-7E78245DD475}"/>
              </a:ext>
            </a:extLst>
          </p:cNvPr>
          <p:cNvPicPr>
            <a:picLocks noChangeAspect="1"/>
          </p:cNvPicPr>
          <p:nvPr/>
        </p:nvPicPr>
        <p:blipFill rotWithShape="1">
          <a:blip r:embed="rId3"/>
          <a:srcRect l="43194" t="44500" r="41806" b="48833"/>
          <a:stretch/>
        </p:blipFill>
        <p:spPr>
          <a:xfrm>
            <a:off x="2217420" y="5680329"/>
            <a:ext cx="4198468" cy="1166241"/>
          </a:xfrm>
          <a:prstGeom prst="rect">
            <a:avLst/>
          </a:prstGeom>
        </p:spPr>
      </p:pic>
      <p:sp>
        <p:nvSpPr>
          <p:cNvPr id="4" name="Date Placeholder 3">
            <a:extLst>
              <a:ext uri="{FF2B5EF4-FFF2-40B4-BE49-F238E27FC236}">
                <a16:creationId xmlns:a16="http://schemas.microsoft.com/office/drawing/2014/main" id="{102EAA81-CA70-1B42-BD11-0D0D5A48B30B}"/>
              </a:ext>
            </a:extLst>
          </p:cNvPr>
          <p:cNvSpPr>
            <a:spLocks noGrp="1"/>
          </p:cNvSpPr>
          <p:nvPr>
            <p:ph type="dt" sz="half" idx="10"/>
          </p:nvPr>
        </p:nvSpPr>
        <p:spPr/>
        <p:txBody>
          <a:bodyPr/>
          <a:lstStyle/>
          <a:p>
            <a:endParaRPr lang="en-US" dirty="0"/>
          </a:p>
        </p:txBody>
      </p:sp>
      <p:sp>
        <p:nvSpPr>
          <p:cNvPr id="13" name="Footer Placeholder 12">
            <a:extLst>
              <a:ext uri="{FF2B5EF4-FFF2-40B4-BE49-F238E27FC236}">
                <a16:creationId xmlns:a16="http://schemas.microsoft.com/office/drawing/2014/main" id="{B33E6B66-2A7D-E346-89FC-CAF9676105C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598333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a:extLst>
              <a:ext uri="{FF2B5EF4-FFF2-40B4-BE49-F238E27FC236}">
                <a16:creationId xmlns:a16="http://schemas.microsoft.com/office/drawing/2014/main" id="{37DDD983-E1BA-2744-9A0E-3B6C2DE4E234}"/>
              </a:ext>
            </a:extLst>
          </p:cNvPr>
          <p:cNvSpPr>
            <a:spLocks noGrp="1" noChangeArrowheads="1"/>
          </p:cNvSpPr>
          <p:nvPr>
            <p:ph type="title"/>
          </p:nvPr>
        </p:nvSpPr>
        <p:spPr>
          <a:xfrm>
            <a:off x="990600" y="67056"/>
            <a:ext cx="9052560" cy="1609344"/>
          </a:xfrm>
        </p:spPr>
        <p:txBody>
          <a:bodyPr/>
          <a:lstStyle/>
          <a:p>
            <a:pPr defTabSz="822960">
              <a:defRPr/>
            </a:pPr>
            <a:r>
              <a:rPr lang="en-US" altLang="en-US" sz="4860" dirty="0"/>
              <a:t>Trade-off</a:t>
            </a:r>
          </a:p>
        </p:txBody>
      </p:sp>
      <p:sp>
        <p:nvSpPr>
          <p:cNvPr id="40962" name="Content Placeholder 1">
            <a:extLst>
              <a:ext uri="{FF2B5EF4-FFF2-40B4-BE49-F238E27FC236}">
                <a16:creationId xmlns:a16="http://schemas.microsoft.com/office/drawing/2014/main" id="{4EC448E5-3E8F-7A40-AA2E-04E0DD5BF40E}"/>
              </a:ext>
            </a:extLst>
          </p:cNvPr>
          <p:cNvSpPr>
            <a:spLocks noGrp="1" noChangeArrowheads="1"/>
          </p:cNvSpPr>
          <p:nvPr>
            <p:ph idx="1"/>
          </p:nvPr>
        </p:nvSpPr>
        <p:spPr bwMode="auto">
          <a:xfrm>
            <a:off x="914400" y="1295400"/>
            <a:ext cx="10287000" cy="4051300"/>
          </a:xfrm>
        </p:spPr>
        <p:txBody>
          <a:bodyPr wrap="square" numCol="1" anchor="t" anchorCtr="0" compatLnSpc="1">
            <a:prstTxWarp prst="textNoShape">
              <a:avLst/>
            </a:prstTxWarp>
          </a:bodyPr>
          <a:lstStyle/>
          <a:p>
            <a:r>
              <a:rPr lang="en-US" altLang="en-US"/>
              <a:t>While recall expresses the ability to find all relevant instances in a dataset, precision expresses the proportion of the data points our model says was relevant actually were relevant.</a:t>
            </a:r>
          </a:p>
        </p:txBody>
      </p:sp>
      <p:pic>
        <p:nvPicPr>
          <p:cNvPr id="40963" name="Picture 4">
            <a:extLst>
              <a:ext uri="{FF2B5EF4-FFF2-40B4-BE49-F238E27FC236}">
                <a16:creationId xmlns:a16="http://schemas.microsoft.com/office/drawing/2014/main" id="{EA7F68AA-5967-E642-9B0E-7C72135D6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575" y="1858964"/>
            <a:ext cx="57467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630CF9D1-3642-8646-A530-C14402B9E8EB}"/>
              </a:ext>
            </a:extLst>
          </p:cNvPr>
          <p:cNvSpPr>
            <a:spLocks noGrp="1"/>
          </p:cNvSpPr>
          <p:nvPr>
            <p:ph type="sldNum" sz="quarter" idx="12"/>
          </p:nvPr>
        </p:nvSpPr>
        <p:spPr/>
        <p:txBody>
          <a:bodyPr/>
          <a:lstStyle/>
          <a:p>
            <a:pPr>
              <a:defRPr/>
            </a:pPr>
            <a:fld id="{B191CDCB-0F1F-E043-B400-564D50084985}" type="slidenum">
              <a:rPr lang="en-US" smtClean="0"/>
              <a:pPr>
                <a:defRPr/>
              </a:pPr>
              <a:t>54</a:t>
            </a:fld>
            <a:endParaRPr lang="en-US" dirty="0"/>
          </a:p>
        </p:txBody>
      </p:sp>
      <p:sp>
        <p:nvSpPr>
          <p:cNvPr id="2" name="Date Placeholder 1">
            <a:extLst>
              <a:ext uri="{FF2B5EF4-FFF2-40B4-BE49-F238E27FC236}">
                <a16:creationId xmlns:a16="http://schemas.microsoft.com/office/drawing/2014/main" id="{5610E46F-5DC2-6A46-8F23-256EC7A3161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DA8867ED-26F6-F040-9D54-2F8E45D1397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32374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39518BF3-E479-6E43-8E80-0851ABE932B2}"/>
              </a:ext>
            </a:extLst>
          </p:cNvPr>
          <p:cNvSpPr>
            <a:spLocks noGrp="1" noChangeArrowheads="1"/>
          </p:cNvSpPr>
          <p:nvPr>
            <p:ph type="title"/>
          </p:nvPr>
        </p:nvSpPr>
        <p:spPr>
          <a:xfrm>
            <a:off x="762000" y="0"/>
            <a:ext cx="9052560" cy="1609344"/>
          </a:xfrm>
        </p:spPr>
        <p:txBody>
          <a:bodyPr/>
          <a:lstStyle/>
          <a:p>
            <a:pPr defTabSz="822960">
              <a:defRPr/>
            </a:pPr>
            <a:r>
              <a:rPr lang="en-US" altLang="en-US" sz="4860" dirty="0"/>
              <a:t>Occam’s Razor</a:t>
            </a:r>
          </a:p>
        </p:txBody>
      </p:sp>
      <p:sp>
        <p:nvSpPr>
          <p:cNvPr id="46082" name="Rectangle 3">
            <a:extLst>
              <a:ext uri="{FF2B5EF4-FFF2-40B4-BE49-F238E27FC236}">
                <a16:creationId xmlns:a16="http://schemas.microsoft.com/office/drawing/2014/main" id="{861B29D0-5342-FA40-B098-F6642226E447}"/>
              </a:ext>
            </a:extLst>
          </p:cNvPr>
          <p:cNvSpPr>
            <a:spLocks noGrp="1" noChangeArrowheads="1"/>
          </p:cNvSpPr>
          <p:nvPr>
            <p:ph idx="1"/>
          </p:nvPr>
        </p:nvSpPr>
        <p:spPr bwMode="auto">
          <a:xfrm>
            <a:off x="946944" y="1403350"/>
            <a:ext cx="10298113" cy="4051300"/>
          </a:xfrm>
        </p:spPr>
        <p:txBody>
          <a:bodyPr wrap="square" numCol="1" anchor="t" anchorCtr="0" compatLnSpc="1">
            <a:prstTxWarp prst="textNoShape">
              <a:avLst/>
            </a:prstTxWarp>
          </a:bodyPr>
          <a:lstStyle/>
          <a:p>
            <a:r>
              <a:rPr lang="en-US" altLang="en-US" dirty="0"/>
              <a:t>Given two models with similar generalization errors, one should prefer the simpler model over the more complex model.</a:t>
            </a:r>
          </a:p>
          <a:p>
            <a:endParaRPr lang="en-US" altLang="en-US" dirty="0"/>
          </a:p>
          <a:p>
            <a:r>
              <a:rPr lang="en-US" altLang="en-US" dirty="0"/>
              <a:t>For complex models, there is a greater chance it was fitted accidentally by errors in data.</a:t>
            </a:r>
          </a:p>
          <a:p>
            <a:endParaRPr lang="en-US" altLang="en-US" dirty="0"/>
          </a:p>
          <a:p>
            <a:r>
              <a:rPr lang="en-US" altLang="en-US" dirty="0"/>
              <a:t>Model complexity should therefore be considered when evaluating a model.</a:t>
            </a:r>
          </a:p>
        </p:txBody>
      </p:sp>
      <p:sp>
        <p:nvSpPr>
          <p:cNvPr id="4" name="Slide Number Placeholder 3">
            <a:extLst>
              <a:ext uri="{FF2B5EF4-FFF2-40B4-BE49-F238E27FC236}">
                <a16:creationId xmlns:a16="http://schemas.microsoft.com/office/drawing/2014/main" id="{FED77881-0D6E-314B-A678-70ADB76A1EF2}"/>
              </a:ext>
            </a:extLst>
          </p:cNvPr>
          <p:cNvSpPr>
            <a:spLocks noGrp="1"/>
          </p:cNvSpPr>
          <p:nvPr>
            <p:ph type="sldNum" sz="quarter" idx="12"/>
          </p:nvPr>
        </p:nvSpPr>
        <p:spPr/>
        <p:txBody>
          <a:bodyPr/>
          <a:lstStyle/>
          <a:p>
            <a:pPr>
              <a:defRPr/>
            </a:pPr>
            <a:fld id="{B191CDCB-0F1F-E043-B400-564D50084985}" type="slidenum">
              <a:rPr lang="en-US" smtClean="0"/>
              <a:pPr>
                <a:defRPr/>
              </a:pPr>
              <a:t>55</a:t>
            </a:fld>
            <a:endParaRPr lang="en-US" dirty="0"/>
          </a:p>
        </p:txBody>
      </p:sp>
      <p:pic>
        <p:nvPicPr>
          <p:cNvPr id="5" name="Picture 4">
            <a:extLst>
              <a:ext uri="{FF2B5EF4-FFF2-40B4-BE49-F238E27FC236}">
                <a16:creationId xmlns:a16="http://schemas.microsoft.com/office/drawing/2014/main" id="{074EA419-2A5B-5A42-A285-75454AD9784D}"/>
              </a:ext>
            </a:extLst>
          </p:cNvPr>
          <p:cNvPicPr>
            <a:picLocks noChangeAspect="1"/>
          </p:cNvPicPr>
          <p:nvPr/>
        </p:nvPicPr>
        <p:blipFill>
          <a:blip r:embed="rId2"/>
          <a:stretch>
            <a:fillRect/>
          </a:stretch>
        </p:blipFill>
        <p:spPr>
          <a:xfrm>
            <a:off x="1219200" y="3989786"/>
            <a:ext cx="5765800" cy="854866"/>
          </a:xfrm>
          <a:prstGeom prst="rect">
            <a:avLst/>
          </a:prstGeom>
        </p:spPr>
      </p:pic>
      <p:pic>
        <p:nvPicPr>
          <p:cNvPr id="7" name="Picture 6">
            <a:extLst>
              <a:ext uri="{FF2B5EF4-FFF2-40B4-BE49-F238E27FC236}">
                <a16:creationId xmlns:a16="http://schemas.microsoft.com/office/drawing/2014/main" id="{5C277D00-E4D0-A047-A149-8E5DBCDEA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43" y="4758521"/>
            <a:ext cx="2659062" cy="1489075"/>
          </a:xfrm>
          <a:prstGeom prst="rect">
            <a:avLst/>
          </a:prstGeom>
        </p:spPr>
      </p:pic>
      <p:pic>
        <p:nvPicPr>
          <p:cNvPr id="9" name="Picture 8">
            <a:extLst>
              <a:ext uri="{FF2B5EF4-FFF2-40B4-BE49-F238E27FC236}">
                <a16:creationId xmlns:a16="http://schemas.microsoft.com/office/drawing/2014/main" id="{BFADD93B-05F1-D74C-92F9-727F06D0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838" y="4844652"/>
            <a:ext cx="3649664" cy="1907244"/>
          </a:xfrm>
          <a:prstGeom prst="rect">
            <a:avLst/>
          </a:prstGeom>
        </p:spPr>
      </p:pic>
      <p:sp>
        <p:nvSpPr>
          <p:cNvPr id="2" name="Date Placeholder 1">
            <a:extLst>
              <a:ext uri="{FF2B5EF4-FFF2-40B4-BE49-F238E27FC236}">
                <a16:creationId xmlns:a16="http://schemas.microsoft.com/office/drawing/2014/main" id="{51857ADF-1B23-3D41-82C3-0B4DC27E497D}"/>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F05C60B8-1624-264B-9F07-E24814292E7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630049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a:extLst>
              <a:ext uri="{FF2B5EF4-FFF2-40B4-BE49-F238E27FC236}">
                <a16:creationId xmlns:a16="http://schemas.microsoft.com/office/drawing/2014/main" id="{4639997A-FFB0-524A-8675-FC4361E63C55}"/>
              </a:ext>
            </a:extLst>
          </p:cNvPr>
          <p:cNvSpPr>
            <a:spLocks noGrp="1" noChangeArrowheads="1"/>
          </p:cNvSpPr>
          <p:nvPr>
            <p:ph type="title"/>
          </p:nvPr>
        </p:nvSpPr>
        <p:spPr>
          <a:xfrm>
            <a:off x="368490" y="-111457"/>
            <a:ext cx="9052560" cy="1609344"/>
          </a:xfrm>
        </p:spPr>
        <p:txBody>
          <a:bodyPr/>
          <a:lstStyle/>
          <a:p>
            <a:pPr defTabSz="822960">
              <a:defRPr/>
            </a:pPr>
            <a:r>
              <a:rPr lang="en-US" altLang="en-US" sz="4860" dirty="0"/>
              <a:t>Model validation</a:t>
            </a:r>
          </a:p>
        </p:txBody>
      </p:sp>
      <p:sp>
        <p:nvSpPr>
          <p:cNvPr id="50177" name="Content Placeholder 1">
            <a:extLst>
              <a:ext uri="{FF2B5EF4-FFF2-40B4-BE49-F238E27FC236}">
                <a16:creationId xmlns:a16="http://schemas.microsoft.com/office/drawing/2014/main" id="{250D33E9-213D-DD4D-BD67-38C09BA0FE3C}"/>
              </a:ext>
            </a:extLst>
          </p:cNvPr>
          <p:cNvSpPr>
            <a:spLocks noGrp="1" noChangeArrowheads="1"/>
          </p:cNvSpPr>
          <p:nvPr>
            <p:ph idx="1"/>
          </p:nvPr>
        </p:nvSpPr>
        <p:spPr>
          <a:xfrm>
            <a:off x="368490" y="1289050"/>
            <a:ext cx="10832910" cy="6218238"/>
          </a:xfrm>
        </p:spPr>
        <p:txBody>
          <a:bodyPr/>
          <a:lstStyle/>
          <a:p>
            <a:pPr marL="164592" indent="-164592" defTabSz="822960">
              <a:spcBef>
                <a:spcPts val="1080"/>
              </a:spcBef>
              <a:defRPr/>
            </a:pPr>
            <a:r>
              <a:rPr lang="en-US" altLang="en-US" sz="2400" dirty="0"/>
              <a:t>Every (useful) model offers choices in one or more of:</a:t>
            </a:r>
          </a:p>
          <a:p>
            <a:pPr marL="411480" lvl="1" indent="-164592" defTabSz="822960">
              <a:spcBef>
                <a:spcPts val="360"/>
              </a:spcBef>
              <a:spcAft>
                <a:spcPts val="180"/>
              </a:spcAft>
              <a:defRPr/>
            </a:pPr>
            <a:r>
              <a:rPr lang="en-US" altLang="en-US" sz="2000" dirty="0"/>
              <a:t>model structure</a:t>
            </a:r>
          </a:p>
          <a:p>
            <a:pPr marL="658368" lvl="2" indent="-164592" defTabSz="822960">
              <a:spcBef>
                <a:spcPts val="360"/>
              </a:spcBef>
              <a:spcAft>
                <a:spcPts val="180"/>
              </a:spcAft>
              <a:defRPr/>
            </a:pPr>
            <a:r>
              <a:rPr lang="en-US" altLang="en-US" sz="2400" dirty="0"/>
              <a:t> </a:t>
            </a:r>
            <a:r>
              <a:rPr lang="en-US" altLang="en-US" sz="2000" dirty="0"/>
              <a:t>e.g. number of nodes and connections</a:t>
            </a:r>
          </a:p>
          <a:p>
            <a:pPr marL="411480" lvl="1" indent="-164592" defTabSz="822960">
              <a:spcBef>
                <a:spcPts val="360"/>
              </a:spcBef>
              <a:spcAft>
                <a:spcPts val="180"/>
              </a:spcAft>
              <a:defRPr/>
            </a:pPr>
            <a:r>
              <a:rPr lang="en-US" altLang="en-US" sz="2000" dirty="0"/>
              <a:t>types and numbers of parameters</a:t>
            </a:r>
          </a:p>
          <a:p>
            <a:pPr marL="658368" lvl="2" indent="-164592" defTabSz="822960">
              <a:spcBef>
                <a:spcPts val="360"/>
              </a:spcBef>
              <a:spcAft>
                <a:spcPts val="180"/>
              </a:spcAft>
              <a:defRPr/>
            </a:pPr>
            <a:r>
              <a:rPr lang="en-US" altLang="en-US" sz="2400" dirty="0"/>
              <a:t> </a:t>
            </a:r>
            <a:r>
              <a:rPr lang="en-US" altLang="en-US" sz="2000" dirty="0"/>
              <a:t>e.g. coefficients, weights, </a:t>
            </a:r>
            <a:r>
              <a:rPr lang="en-US" altLang="en-US" sz="2000" dirty="0" err="1"/>
              <a:t>etc</a:t>
            </a:r>
            <a:endParaRPr lang="en-US" altLang="en-US" sz="2000" dirty="0"/>
          </a:p>
          <a:p>
            <a:pPr marL="164592" indent="-164592" defTabSz="822960">
              <a:spcBef>
                <a:spcPts val="1080"/>
              </a:spcBef>
              <a:defRPr/>
            </a:pPr>
            <a:r>
              <a:rPr lang="en-US" altLang="en-US" sz="2400" dirty="0"/>
              <a:t>Furthermore, the values of most of these parameters will be modified (optimized) during the model training process.</a:t>
            </a:r>
          </a:p>
          <a:p>
            <a:pPr marL="164592" indent="-164592" defTabSz="822960">
              <a:spcBef>
                <a:spcPts val="1080"/>
              </a:spcBef>
              <a:defRPr/>
            </a:pPr>
            <a:r>
              <a:rPr lang="en-US" altLang="en-US" sz="2400" dirty="0"/>
              <a:t>Suppose the test data somehow influences the choice of model structure, or the optimization of parameters …</a:t>
            </a:r>
          </a:p>
        </p:txBody>
      </p:sp>
      <p:sp>
        <p:nvSpPr>
          <p:cNvPr id="4" name="Slide Number Placeholder 3">
            <a:extLst>
              <a:ext uri="{FF2B5EF4-FFF2-40B4-BE49-F238E27FC236}">
                <a16:creationId xmlns:a16="http://schemas.microsoft.com/office/drawing/2014/main" id="{EAE9B567-FAAA-0646-B34D-848AF4C1A61D}"/>
              </a:ext>
            </a:extLst>
          </p:cNvPr>
          <p:cNvSpPr>
            <a:spLocks noGrp="1"/>
          </p:cNvSpPr>
          <p:nvPr>
            <p:ph type="sldNum" sz="quarter" idx="12"/>
          </p:nvPr>
        </p:nvSpPr>
        <p:spPr/>
        <p:txBody>
          <a:bodyPr/>
          <a:lstStyle/>
          <a:p>
            <a:pPr>
              <a:defRPr/>
            </a:pPr>
            <a:fld id="{B191CDCB-0F1F-E043-B400-564D50084985}" type="slidenum">
              <a:rPr lang="en-US" smtClean="0"/>
              <a:pPr>
                <a:defRPr/>
              </a:pPr>
              <a:t>56</a:t>
            </a:fld>
            <a:endParaRPr lang="en-US" dirty="0"/>
          </a:p>
        </p:txBody>
      </p:sp>
      <p:sp>
        <p:nvSpPr>
          <p:cNvPr id="2" name="Date Placeholder 1">
            <a:extLst>
              <a:ext uri="{FF2B5EF4-FFF2-40B4-BE49-F238E27FC236}">
                <a16:creationId xmlns:a16="http://schemas.microsoft.com/office/drawing/2014/main" id="{A0AB4635-DA98-6245-A593-E902967D30A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C9E782C-0EE2-524C-A2CA-3FF793065E6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287257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a:extLst>
              <a:ext uri="{FF2B5EF4-FFF2-40B4-BE49-F238E27FC236}">
                <a16:creationId xmlns:a16="http://schemas.microsoft.com/office/drawing/2014/main" id="{0FF17576-612B-1645-9E5D-981E7EE48C17}"/>
              </a:ext>
            </a:extLst>
          </p:cNvPr>
          <p:cNvSpPr>
            <a:spLocks noGrp="1" noChangeArrowheads="1"/>
          </p:cNvSpPr>
          <p:nvPr>
            <p:ph type="title"/>
          </p:nvPr>
        </p:nvSpPr>
        <p:spPr>
          <a:xfrm>
            <a:off x="1045029" y="-27432"/>
            <a:ext cx="9052560" cy="1609344"/>
          </a:xfrm>
        </p:spPr>
        <p:txBody>
          <a:bodyPr/>
          <a:lstStyle/>
          <a:p>
            <a:pPr defTabSz="822960">
              <a:defRPr/>
            </a:pPr>
            <a:r>
              <a:rPr lang="en-US" altLang="en-US" sz="4860" dirty="0"/>
              <a:t>Model validation</a:t>
            </a:r>
          </a:p>
        </p:txBody>
      </p:sp>
      <p:sp>
        <p:nvSpPr>
          <p:cNvPr id="50178" name="Content Placeholder 1">
            <a:extLst>
              <a:ext uri="{FF2B5EF4-FFF2-40B4-BE49-F238E27FC236}">
                <a16:creationId xmlns:a16="http://schemas.microsoft.com/office/drawing/2014/main" id="{F88B4534-E6D5-A64B-B3DD-5E8F08593D4F}"/>
              </a:ext>
            </a:extLst>
          </p:cNvPr>
          <p:cNvSpPr>
            <a:spLocks noGrp="1" noChangeArrowheads="1"/>
          </p:cNvSpPr>
          <p:nvPr>
            <p:ph idx="1"/>
          </p:nvPr>
        </p:nvSpPr>
        <p:spPr bwMode="auto">
          <a:xfrm>
            <a:off x="930275" y="1581151"/>
            <a:ext cx="9982200" cy="4664075"/>
          </a:xfrm>
        </p:spPr>
        <p:txBody>
          <a:bodyPr wrap="square" numCol="1" anchor="t" anchorCtr="0" compatLnSpc="1">
            <a:prstTxWarp prst="textNoShape">
              <a:avLst/>
            </a:prstTxWarp>
          </a:bodyPr>
          <a:lstStyle/>
          <a:p>
            <a:pPr algn="ctr">
              <a:buFont typeface="Monotype Sorts" pitchFamily="2" charset="2"/>
              <a:buNone/>
            </a:pPr>
            <a:r>
              <a:rPr lang="en-US" altLang="en-US" b="1"/>
              <a:t>The one commandment of machine learning</a:t>
            </a:r>
          </a:p>
        </p:txBody>
      </p:sp>
      <p:pic>
        <p:nvPicPr>
          <p:cNvPr id="50179" name="Picture 2">
            <a:extLst>
              <a:ext uri="{FF2B5EF4-FFF2-40B4-BE49-F238E27FC236}">
                <a16:creationId xmlns:a16="http://schemas.microsoft.com/office/drawing/2014/main" id="{59597800-8215-7349-A2F6-E5854BCE3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351" y="2549525"/>
            <a:ext cx="3325813" cy="3348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04" name="TextBox 4">
            <a:extLst>
              <a:ext uri="{FF2B5EF4-FFF2-40B4-BE49-F238E27FC236}">
                <a16:creationId xmlns:a16="http://schemas.microsoft.com/office/drawing/2014/main" id="{531CC3A1-8D1D-764A-9EE8-FC35BF68A760}"/>
              </a:ext>
            </a:extLst>
          </p:cNvPr>
          <p:cNvSpPr txBox="1">
            <a:spLocks noChangeArrowheads="1"/>
          </p:cNvSpPr>
          <p:nvPr/>
        </p:nvSpPr>
        <p:spPr bwMode="auto">
          <a:xfrm>
            <a:off x="4997450" y="3189289"/>
            <a:ext cx="18478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fontAlgn="auto" hangingPunct="1">
              <a:spcBef>
                <a:spcPct val="0"/>
              </a:spcBef>
              <a:spcAft>
                <a:spcPct val="0"/>
              </a:spcAft>
              <a:buClrTx/>
              <a:buSzTx/>
              <a:buFontTx/>
              <a:buNone/>
              <a:defRPr/>
            </a:pPr>
            <a:r>
              <a:rPr lang="en-US" altLang="en-US" sz="4320" dirty="0">
                <a:solidFill>
                  <a:srgbClr val="FFFF00"/>
                </a:solidFill>
              </a:rPr>
              <a:t>TRAIN</a:t>
            </a:r>
          </a:p>
          <a:p>
            <a:pPr algn="ctr" eaLnBrk="1" fontAlgn="auto" hangingPunct="1">
              <a:spcBef>
                <a:spcPct val="0"/>
              </a:spcBef>
              <a:spcAft>
                <a:spcPct val="0"/>
              </a:spcAft>
              <a:buClrTx/>
              <a:buSzTx/>
              <a:buFontTx/>
              <a:buNone/>
              <a:defRPr/>
            </a:pPr>
            <a:r>
              <a:rPr lang="en-US" altLang="en-US" sz="4320" dirty="0">
                <a:solidFill>
                  <a:srgbClr val="FFFF00"/>
                </a:solidFill>
              </a:rPr>
              <a:t>on</a:t>
            </a:r>
          </a:p>
          <a:p>
            <a:pPr algn="ctr" eaLnBrk="1" fontAlgn="auto" hangingPunct="1">
              <a:spcBef>
                <a:spcPct val="0"/>
              </a:spcBef>
              <a:spcAft>
                <a:spcPct val="0"/>
              </a:spcAft>
              <a:buClrTx/>
              <a:buSzTx/>
              <a:buFontTx/>
              <a:buNone/>
              <a:defRPr/>
            </a:pPr>
            <a:r>
              <a:rPr lang="en-US" altLang="en-US" sz="4320" dirty="0">
                <a:solidFill>
                  <a:srgbClr val="FFFF00"/>
                </a:solidFill>
              </a:rPr>
              <a:t>TEST</a:t>
            </a:r>
          </a:p>
        </p:txBody>
      </p:sp>
      <p:sp>
        <p:nvSpPr>
          <p:cNvPr id="4" name="Slide Number Placeholder 3">
            <a:extLst>
              <a:ext uri="{FF2B5EF4-FFF2-40B4-BE49-F238E27FC236}">
                <a16:creationId xmlns:a16="http://schemas.microsoft.com/office/drawing/2014/main" id="{4540BEF8-80D7-9E40-854E-F70AB1B126A8}"/>
              </a:ext>
            </a:extLst>
          </p:cNvPr>
          <p:cNvSpPr>
            <a:spLocks noGrp="1"/>
          </p:cNvSpPr>
          <p:nvPr>
            <p:ph type="sldNum" sz="quarter" idx="12"/>
          </p:nvPr>
        </p:nvSpPr>
        <p:spPr/>
        <p:txBody>
          <a:bodyPr/>
          <a:lstStyle/>
          <a:p>
            <a:pPr>
              <a:defRPr/>
            </a:pPr>
            <a:fld id="{B191CDCB-0F1F-E043-B400-564D50084985}" type="slidenum">
              <a:rPr lang="en-US" smtClean="0"/>
              <a:pPr>
                <a:defRPr/>
              </a:pPr>
              <a:t>57</a:t>
            </a:fld>
            <a:endParaRPr lang="en-US" dirty="0"/>
          </a:p>
        </p:txBody>
      </p:sp>
      <p:sp>
        <p:nvSpPr>
          <p:cNvPr id="2" name="Date Placeholder 1">
            <a:extLst>
              <a:ext uri="{FF2B5EF4-FFF2-40B4-BE49-F238E27FC236}">
                <a16:creationId xmlns:a16="http://schemas.microsoft.com/office/drawing/2014/main" id="{DE421BFF-69B1-B046-93E0-110F3A894E72}"/>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DCB1846-9248-C743-8296-5B351318C1A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585458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981200" y="1581627"/>
            <a:ext cx="8229600" cy="2342947"/>
          </a:xfrm>
        </p:spPr>
        <p:txBody>
          <a:bodyPr>
            <a:normAutofit/>
          </a:bodyPr>
          <a:lstStyle/>
          <a:p>
            <a:pPr algn="ctr"/>
            <a:r>
              <a:rPr lang="en-US" sz="4860" dirty="0"/>
              <a:t>Regression</a:t>
            </a:r>
            <a:endParaRPr lang="en-US" sz="2880" dirty="0"/>
          </a:p>
        </p:txBody>
      </p:sp>
    </p:spTree>
    <p:extLst>
      <p:ext uri="{BB962C8B-B14F-4D97-AF65-F5344CB8AC3E}">
        <p14:creationId xmlns:p14="http://schemas.microsoft.com/office/powerpoint/2010/main" val="1220078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DD0D-6E5A-8B45-BE67-677E071B0F40}"/>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0AC3082F-C24F-9545-A2F7-A9236FCECAA7}"/>
              </a:ext>
            </a:extLst>
          </p:cNvPr>
          <p:cNvSpPr>
            <a:spLocks noGrp="1"/>
          </p:cNvSpPr>
          <p:nvPr>
            <p:ph idx="1"/>
          </p:nvPr>
        </p:nvSpPr>
        <p:spPr>
          <a:xfrm>
            <a:off x="314325" y="1347290"/>
            <a:ext cx="11387137" cy="4429125"/>
          </a:xfrm>
        </p:spPr>
        <p:txBody>
          <a:bodyPr/>
          <a:lstStyle/>
          <a:p>
            <a:pPr>
              <a:lnSpc>
                <a:spcPct val="90000"/>
              </a:lnSpc>
            </a:pPr>
            <a:r>
              <a:rPr lang="en-US" b="1" i="1" dirty="0">
                <a:solidFill>
                  <a:srgbClr val="FF0000"/>
                </a:solidFill>
                <a:latin typeface="Calibri" charset="0"/>
              </a:rPr>
              <a:t>Classification</a:t>
            </a:r>
            <a:r>
              <a:rPr lang="en-US" dirty="0">
                <a:latin typeface="Calibri" charset="0"/>
              </a:rPr>
              <a:t> = learning </a:t>
            </a:r>
            <a:r>
              <a:rPr lang="en-US" dirty="0">
                <a:solidFill>
                  <a:srgbClr val="CC00CC"/>
                </a:solidFill>
                <a:latin typeface="Calibri" charset="0"/>
              </a:rPr>
              <a:t>f</a:t>
            </a:r>
            <a:r>
              <a:rPr lang="en-US" dirty="0">
                <a:latin typeface="Calibri" charset="0"/>
              </a:rPr>
              <a:t> with discrete output value</a:t>
            </a:r>
          </a:p>
          <a:p>
            <a:pPr>
              <a:lnSpc>
                <a:spcPct val="90000"/>
              </a:lnSpc>
            </a:pPr>
            <a:endParaRPr lang="en-US" dirty="0">
              <a:latin typeface="Calibri" charset="0"/>
            </a:endParaRPr>
          </a:p>
          <a:p>
            <a:pPr>
              <a:lnSpc>
                <a:spcPct val="90000"/>
              </a:lnSpc>
            </a:pPr>
            <a:r>
              <a:rPr lang="en-US" b="1" i="1" dirty="0">
                <a:solidFill>
                  <a:srgbClr val="FF0000"/>
                </a:solidFill>
                <a:latin typeface="Calibri" charset="0"/>
              </a:rPr>
              <a:t>Regression</a:t>
            </a:r>
            <a:r>
              <a:rPr lang="en-US" dirty="0">
                <a:latin typeface="Calibri" charset="0"/>
              </a:rPr>
              <a:t> = learning </a:t>
            </a:r>
            <a:r>
              <a:rPr lang="en-US" dirty="0">
                <a:solidFill>
                  <a:srgbClr val="CC00CC"/>
                </a:solidFill>
                <a:latin typeface="Calibri" charset="0"/>
              </a:rPr>
              <a:t>f</a:t>
            </a:r>
            <a:r>
              <a:rPr lang="en-US" dirty="0">
                <a:latin typeface="Calibri" charset="0"/>
              </a:rPr>
              <a:t> with real-valued output value</a:t>
            </a:r>
          </a:p>
          <a:p>
            <a:pPr marL="0" indent="0">
              <a:buNone/>
            </a:pPr>
            <a:endParaRPr lang="en-US" dirty="0"/>
          </a:p>
        </p:txBody>
      </p:sp>
      <p:pic>
        <p:nvPicPr>
          <p:cNvPr id="4" name="Picture 2" descr="Screen Shot 2016-01-25 at 5.19.56 PM.png">
            <a:extLst>
              <a:ext uri="{FF2B5EF4-FFF2-40B4-BE49-F238E27FC236}">
                <a16:creationId xmlns:a16="http://schemas.microsoft.com/office/drawing/2014/main" id="{43B7E397-DF2A-8549-A388-ED02C5A2F2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1690" y="2536168"/>
            <a:ext cx="7629098" cy="432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5DF17E80-7031-634E-B65C-1FBDD6814337}"/>
              </a:ext>
            </a:extLst>
          </p:cNvPr>
          <p:cNvSpPr>
            <a:spLocks noGrp="1"/>
          </p:cNvSpPr>
          <p:nvPr>
            <p:ph type="sldNum" sz="quarter" idx="12"/>
          </p:nvPr>
        </p:nvSpPr>
        <p:spPr/>
        <p:txBody>
          <a:bodyPr/>
          <a:lstStyle/>
          <a:p>
            <a:fld id="{D8C2E80E-A818-EA4B-839C-9030708D7285}" type="slidenum">
              <a:rPr lang="en-US" smtClean="0"/>
              <a:t>59</a:t>
            </a:fld>
            <a:endParaRPr lang="en-US" dirty="0"/>
          </a:p>
        </p:txBody>
      </p:sp>
      <p:sp>
        <p:nvSpPr>
          <p:cNvPr id="6" name="Date Placeholder 5">
            <a:extLst>
              <a:ext uri="{FF2B5EF4-FFF2-40B4-BE49-F238E27FC236}">
                <a16:creationId xmlns:a16="http://schemas.microsoft.com/office/drawing/2014/main" id="{DBE241E0-F76B-C642-91B2-62F5587DF0A2}"/>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CD17E68-BEA3-2145-BF3C-5639B4F3F2C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90049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4AE4-6EB6-304B-9422-03573D710AF4}"/>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5E1D0DBC-6AC1-B943-A6FE-ABE029A94CFE}"/>
              </a:ext>
            </a:extLst>
          </p:cNvPr>
          <p:cNvSpPr>
            <a:spLocks noGrp="1"/>
          </p:cNvSpPr>
          <p:nvPr>
            <p:ph idx="1"/>
          </p:nvPr>
        </p:nvSpPr>
        <p:spPr/>
        <p:txBody>
          <a:bodyPr/>
          <a:lstStyle/>
          <a:p>
            <a:r>
              <a:rPr lang="en-US" dirty="0"/>
              <a:t> Machine learning technology teaches computers how to perform tasks by learning from data instead of being explicitly programmed.</a:t>
            </a:r>
          </a:p>
          <a:p>
            <a:r>
              <a:rPr lang="en-US" dirty="0"/>
              <a:t> The process of teaching a computer system how to make accurate predictions when fed data.</a:t>
            </a:r>
          </a:p>
          <a:p>
            <a:r>
              <a:rPr lang="en-US" dirty="0"/>
              <a:t> Those predictions could be </a:t>
            </a:r>
          </a:p>
          <a:p>
            <a:pPr lvl="1"/>
            <a:r>
              <a:rPr lang="en-US" dirty="0"/>
              <a:t>answering whether a piece of fruit in a photo is a banana or an apple</a:t>
            </a:r>
          </a:p>
          <a:p>
            <a:pPr lvl="1"/>
            <a:r>
              <a:rPr lang="en-US" dirty="0"/>
              <a:t>spotting people crossing the road in front of a self-driving car</a:t>
            </a:r>
          </a:p>
          <a:p>
            <a:pPr lvl="1"/>
            <a:r>
              <a:rPr lang="en-US" dirty="0"/>
              <a:t>whether the use of the word  </a:t>
            </a:r>
            <a:r>
              <a:rPr lang="en-US" i="1" dirty="0"/>
              <a:t>book </a:t>
            </a:r>
            <a:r>
              <a:rPr lang="en-US" dirty="0"/>
              <a:t>in a sentence relates to a paperback or a hotel reservation</a:t>
            </a:r>
          </a:p>
          <a:p>
            <a:pPr lvl="1"/>
            <a:r>
              <a:rPr lang="en-US" dirty="0"/>
              <a:t>whether an email is spam</a:t>
            </a:r>
          </a:p>
          <a:p>
            <a:pPr lvl="1"/>
            <a:r>
              <a:rPr lang="en-US" dirty="0"/>
              <a:t>recognizing speech accurately enough to generate captions for a YouTube video.</a:t>
            </a:r>
          </a:p>
          <a:p>
            <a:r>
              <a:rPr lang="en-US" dirty="0">
                <a:solidFill>
                  <a:srgbClr val="0070C0"/>
                </a:solidFill>
              </a:rPr>
              <a:t>The key difference from traditional computer software is that a human developer hasn't written code that instructs the system how to tell the difference between the banana and the apple.</a:t>
            </a:r>
          </a:p>
          <a:p>
            <a:pPr algn="l"/>
            <a:endParaRPr lang="en-US" dirty="0"/>
          </a:p>
        </p:txBody>
      </p:sp>
      <p:sp>
        <p:nvSpPr>
          <p:cNvPr id="5" name="Slide Number Placeholder 4">
            <a:extLst>
              <a:ext uri="{FF2B5EF4-FFF2-40B4-BE49-F238E27FC236}">
                <a16:creationId xmlns:a16="http://schemas.microsoft.com/office/drawing/2014/main" id="{9620F708-391F-C541-B505-2FCD2FBCEEAD}"/>
              </a:ext>
            </a:extLst>
          </p:cNvPr>
          <p:cNvSpPr>
            <a:spLocks noGrp="1"/>
          </p:cNvSpPr>
          <p:nvPr>
            <p:ph type="sldNum" sz="quarter" idx="12"/>
          </p:nvPr>
        </p:nvSpPr>
        <p:spPr/>
        <p:txBody>
          <a:bodyPr/>
          <a:lstStyle/>
          <a:p>
            <a:fld id="{D8C2E80E-A818-EA4B-839C-9030708D7285}" type="slidenum">
              <a:rPr lang="en-US" smtClean="0"/>
              <a:t>6</a:t>
            </a:fld>
            <a:endParaRPr lang="en-US" dirty="0"/>
          </a:p>
        </p:txBody>
      </p:sp>
      <p:sp>
        <p:nvSpPr>
          <p:cNvPr id="4" name="Date Placeholder 3">
            <a:extLst>
              <a:ext uri="{FF2B5EF4-FFF2-40B4-BE49-F238E27FC236}">
                <a16:creationId xmlns:a16="http://schemas.microsoft.com/office/drawing/2014/main" id="{9F5AC365-D8C0-F840-A09D-0A805643E981}"/>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A1778F9E-A4EE-9B47-B372-885ECF94ACA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58163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447800"/>
            <a:ext cx="7054851" cy="3558158"/>
          </a:xfrm>
          <a:prstGeom prst="rect">
            <a:avLst/>
          </a:prstGeom>
          <a:noFill/>
        </p:spPr>
      </p:pic>
      <p:sp>
        <p:nvSpPr>
          <p:cNvPr id="3" name="TextBox 2">
            <a:extLst>
              <a:ext uri="{FF2B5EF4-FFF2-40B4-BE49-F238E27FC236}">
                <a16:creationId xmlns:a16="http://schemas.microsoft.com/office/drawing/2014/main" id="{AFEC11BF-B897-7442-92C8-D0E21CC73982}"/>
              </a:ext>
            </a:extLst>
          </p:cNvPr>
          <p:cNvSpPr txBox="1"/>
          <p:nvPr/>
        </p:nvSpPr>
        <p:spPr>
          <a:xfrm>
            <a:off x="1676400" y="5715000"/>
            <a:ext cx="4943982" cy="461665"/>
          </a:xfrm>
          <a:prstGeom prst="rect">
            <a:avLst/>
          </a:prstGeom>
          <a:noFill/>
        </p:spPr>
        <p:txBody>
          <a:bodyPr wrap="none" rtlCol="0">
            <a:spAutoFit/>
          </a:bodyPr>
          <a:lstStyle/>
          <a:p>
            <a:r>
              <a:rPr lang="en-US" sz="2400" dirty="0"/>
              <a:t>Hypothesis family: Linear functions</a:t>
            </a:r>
          </a:p>
        </p:txBody>
      </p:sp>
      <p:sp>
        <p:nvSpPr>
          <p:cNvPr id="4" name="Slide Number Placeholder 3">
            <a:extLst>
              <a:ext uri="{FF2B5EF4-FFF2-40B4-BE49-F238E27FC236}">
                <a16:creationId xmlns:a16="http://schemas.microsoft.com/office/drawing/2014/main" id="{86ADE54A-5E90-3849-AA8B-17AEEBE4288E}"/>
              </a:ext>
            </a:extLst>
          </p:cNvPr>
          <p:cNvSpPr>
            <a:spLocks noGrp="1"/>
          </p:cNvSpPr>
          <p:nvPr>
            <p:ph type="sldNum" sz="quarter" idx="12"/>
          </p:nvPr>
        </p:nvSpPr>
        <p:spPr/>
        <p:txBody>
          <a:bodyPr/>
          <a:lstStyle/>
          <a:p>
            <a:fld id="{D8C2E80E-A818-EA4B-839C-9030708D7285}" type="slidenum">
              <a:rPr lang="en-US" smtClean="0"/>
              <a:t>60</a:t>
            </a:fld>
            <a:endParaRPr lang="en-US" dirty="0"/>
          </a:p>
        </p:txBody>
      </p:sp>
      <p:sp>
        <p:nvSpPr>
          <p:cNvPr id="5" name="Date Placeholder 4">
            <a:extLst>
              <a:ext uri="{FF2B5EF4-FFF2-40B4-BE49-F238E27FC236}">
                <a16:creationId xmlns:a16="http://schemas.microsoft.com/office/drawing/2014/main" id="{9BD624B3-526C-9F4D-BF2C-9C9062EE68A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A93D7E6-E1C2-9144-B1CC-E9146D0ABB4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669184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E7FA-1F25-8F4C-92E9-75AA32DBCF42}"/>
              </a:ext>
            </a:extLst>
          </p:cNvPr>
          <p:cNvSpPr>
            <a:spLocks noGrp="1"/>
          </p:cNvSpPr>
          <p:nvPr>
            <p:ph type="title"/>
          </p:nvPr>
        </p:nvSpPr>
        <p:spPr>
          <a:xfrm>
            <a:off x="762001" y="-149646"/>
            <a:ext cx="9051925" cy="1609725"/>
          </a:xfrm>
        </p:spPr>
        <p:txBody>
          <a:bodyPr/>
          <a:lstStyle/>
          <a:p>
            <a:r>
              <a:rPr lang="en-US" dirty="0"/>
              <a:t>Before we start!</a:t>
            </a:r>
          </a:p>
        </p:txBody>
      </p:sp>
      <p:pic>
        <p:nvPicPr>
          <p:cNvPr id="7" name="Content Placeholder 6">
            <a:extLst>
              <a:ext uri="{FF2B5EF4-FFF2-40B4-BE49-F238E27FC236}">
                <a16:creationId xmlns:a16="http://schemas.microsoft.com/office/drawing/2014/main" id="{CA66AB0B-EBD8-754F-B9E3-D1A70CADED53}"/>
              </a:ext>
            </a:extLst>
          </p:cNvPr>
          <p:cNvPicPr>
            <a:picLocks noGrp="1" noChangeAspect="1"/>
          </p:cNvPicPr>
          <p:nvPr>
            <p:ph idx="1"/>
          </p:nvPr>
        </p:nvPicPr>
        <p:blipFill>
          <a:blip r:embed="rId2"/>
          <a:stretch>
            <a:fillRect/>
          </a:stretch>
        </p:blipFill>
        <p:spPr>
          <a:xfrm>
            <a:off x="892493" y="1757364"/>
            <a:ext cx="7384128" cy="3986213"/>
          </a:xfrm>
          <a:prstGeom prst="rect">
            <a:avLst/>
          </a:prstGeom>
        </p:spPr>
      </p:pic>
      <p:sp>
        <p:nvSpPr>
          <p:cNvPr id="6" name="Slide Number Placeholder 5">
            <a:extLst>
              <a:ext uri="{FF2B5EF4-FFF2-40B4-BE49-F238E27FC236}">
                <a16:creationId xmlns:a16="http://schemas.microsoft.com/office/drawing/2014/main" id="{894CCAF9-66D5-9347-A176-C4EBBC34ED2F}"/>
              </a:ext>
            </a:extLst>
          </p:cNvPr>
          <p:cNvSpPr>
            <a:spLocks noGrp="1"/>
          </p:cNvSpPr>
          <p:nvPr>
            <p:ph type="sldNum" sz="quarter" idx="12"/>
          </p:nvPr>
        </p:nvSpPr>
        <p:spPr/>
        <p:txBody>
          <a:bodyPr/>
          <a:lstStyle/>
          <a:p>
            <a:fld id="{D8C2E80E-A818-EA4B-839C-9030708D7285}" type="slidenum">
              <a:rPr lang="en-US" smtClean="0"/>
              <a:t>61</a:t>
            </a:fld>
            <a:endParaRPr lang="en-US" dirty="0"/>
          </a:p>
        </p:txBody>
      </p:sp>
      <p:sp>
        <p:nvSpPr>
          <p:cNvPr id="8" name="Rectangle 7">
            <a:extLst>
              <a:ext uri="{FF2B5EF4-FFF2-40B4-BE49-F238E27FC236}">
                <a16:creationId xmlns:a16="http://schemas.microsoft.com/office/drawing/2014/main" id="{F55C2313-8C0A-8F43-A43E-1B4979CCA947}"/>
              </a:ext>
            </a:extLst>
          </p:cNvPr>
          <p:cNvSpPr/>
          <p:nvPr/>
        </p:nvSpPr>
        <p:spPr>
          <a:xfrm>
            <a:off x="6313618" y="2901791"/>
            <a:ext cx="4029886" cy="3693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spAutoFit/>
          </a:bodyPr>
          <a:lstStyle/>
          <a:p>
            <a:r>
              <a:rPr lang="en-US" dirty="0">
                <a:latin typeface="medium-content-serif-font"/>
              </a:rPr>
              <a:t>The relationship between X and Y is Y = X</a:t>
            </a:r>
            <a:endParaRPr lang="en-US" dirty="0"/>
          </a:p>
        </p:txBody>
      </p:sp>
      <p:sp>
        <p:nvSpPr>
          <p:cNvPr id="9" name="Rectangle 8">
            <a:extLst>
              <a:ext uri="{FF2B5EF4-FFF2-40B4-BE49-F238E27FC236}">
                <a16:creationId xmlns:a16="http://schemas.microsoft.com/office/drawing/2014/main" id="{A771F948-8B3E-184B-A3FB-5F0BF0042064}"/>
              </a:ext>
            </a:extLst>
          </p:cNvPr>
          <p:cNvSpPr/>
          <p:nvPr/>
        </p:nvSpPr>
        <p:spPr>
          <a:xfrm>
            <a:off x="7399090" y="4934438"/>
            <a:ext cx="2638543" cy="3693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none">
            <a:spAutoFit/>
          </a:bodyPr>
          <a:lstStyle/>
          <a:p>
            <a:r>
              <a:rPr lang="en-US" dirty="0">
                <a:latin typeface="medium-content-serif-font"/>
              </a:rPr>
              <a:t>The relationship is Y = X*X</a:t>
            </a:r>
            <a:endParaRPr lang="en-US" dirty="0"/>
          </a:p>
        </p:txBody>
      </p:sp>
      <p:sp>
        <p:nvSpPr>
          <p:cNvPr id="3" name="Date Placeholder 2">
            <a:extLst>
              <a:ext uri="{FF2B5EF4-FFF2-40B4-BE49-F238E27FC236}">
                <a16:creationId xmlns:a16="http://schemas.microsoft.com/office/drawing/2014/main" id="{9E18A059-9B0F-4846-9456-079463884C10}"/>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1BD8AD20-49F4-E04F-B096-04F1E43715A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984546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2BF3-7F80-FC47-A411-716AE2B06104}"/>
              </a:ext>
            </a:extLst>
          </p:cNvPr>
          <p:cNvSpPr>
            <a:spLocks noGrp="1"/>
          </p:cNvSpPr>
          <p:nvPr>
            <p:ph type="title"/>
          </p:nvPr>
        </p:nvSpPr>
        <p:spPr>
          <a:xfrm>
            <a:off x="229737" y="245661"/>
            <a:ext cx="11575576" cy="1609725"/>
          </a:xfrm>
        </p:spPr>
        <p:txBody>
          <a:bodyPr>
            <a:normAutofit/>
          </a:bodyPr>
          <a:lstStyle/>
          <a:p>
            <a:r>
              <a:rPr lang="en-US" dirty="0"/>
              <a:t>Overall, machine learning works in the same way!</a:t>
            </a:r>
          </a:p>
        </p:txBody>
      </p:sp>
      <p:sp>
        <p:nvSpPr>
          <p:cNvPr id="3" name="Content Placeholder 2">
            <a:extLst>
              <a:ext uri="{FF2B5EF4-FFF2-40B4-BE49-F238E27FC236}">
                <a16:creationId xmlns:a16="http://schemas.microsoft.com/office/drawing/2014/main" id="{A4E75160-C45B-CA4C-9CC0-2E7EB3CA5CB3}"/>
              </a:ext>
            </a:extLst>
          </p:cNvPr>
          <p:cNvSpPr>
            <a:spLocks noGrp="1"/>
          </p:cNvSpPr>
          <p:nvPr>
            <p:ph idx="1"/>
          </p:nvPr>
        </p:nvSpPr>
        <p:spPr>
          <a:xfrm>
            <a:off x="423081" y="2010871"/>
            <a:ext cx="11122925" cy="4051300"/>
          </a:xfrm>
        </p:spPr>
        <p:txBody>
          <a:bodyPr>
            <a:normAutofit/>
          </a:bodyPr>
          <a:lstStyle/>
          <a:p>
            <a:r>
              <a:rPr lang="en-US" sz="2400" i="1" dirty="0"/>
              <a:t>Your computer looks at some </a:t>
            </a:r>
            <a:r>
              <a:rPr lang="en-US" sz="2400" dirty="0"/>
              <a:t>examples </a:t>
            </a:r>
            <a:r>
              <a:rPr lang="en-US" sz="2400" i="1" dirty="0"/>
              <a:t>and then tries to identify “</a:t>
            </a:r>
            <a:r>
              <a:rPr lang="en-US" sz="2400" i="1" dirty="0">
                <a:solidFill>
                  <a:srgbClr val="FF0000"/>
                </a:solidFill>
              </a:rPr>
              <a:t>the most suitable</a:t>
            </a:r>
            <a:r>
              <a:rPr lang="en-US" sz="2400" i="1" dirty="0"/>
              <a:t>” relationship between the sets X and Y. </a:t>
            </a:r>
          </a:p>
          <a:p>
            <a:pPr marL="0" indent="0">
              <a:buNone/>
            </a:pPr>
            <a:endParaRPr lang="en-US" sz="2400" i="1" dirty="0"/>
          </a:p>
          <a:p>
            <a:r>
              <a:rPr lang="en-US" sz="2400" i="1" dirty="0"/>
              <a:t>Using this identified relationship, it will try to </a:t>
            </a:r>
            <a:r>
              <a:rPr lang="en-US" sz="2400" i="1" dirty="0">
                <a:solidFill>
                  <a:srgbClr val="FF0000"/>
                </a:solidFill>
              </a:rPr>
              <a:t>predict </a:t>
            </a:r>
            <a:r>
              <a:rPr lang="en-US" sz="2400" i="1" dirty="0"/>
              <a:t>(or more) for new examples for which you don’t know Y.</a:t>
            </a:r>
            <a:endParaRPr lang="en-US" sz="2400" dirty="0"/>
          </a:p>
        </p:txBody>
      </p:sp>
      <p:sp>
        <p:nvSpPr>
          <p:cNvPr id="6" name="Slide Number Placeholder 5">
            <a:extLst>
              <a:ext uri="{FF2B5EF4-FFF2-40B4-BE49-F238E27FC236}">
                <a16:creationId xmlns:a16="http://schemas.microsoft.com/office/drawing/2014/main" id="{45D295B8-C76D-1B4F-B0A3-C89521A0C008}"/>
              </a:ext>
            </a:extLst>
          </p:cNvPr>
          <p:cNvSpPr>
            <a:spLocks noGrp="1"/>
          </p:cNvSpPr>
          <p:nvPr>
            <p:ph type="sldNum" sz="quarter" idx="12"/>
          </p:nvPr>
        </p:nvSpPr>
        <p:spPr/>
        <p:txBody>
          <a:bodyPr/>
          <a:lstStyle/>
          <a:p>
            <a:fld id="{D8C2E80E-A818-EA4B-839C-9030708D7285}" type="slidenum">
              <a:rPr lang="en-US" smtClean="0"/>
              <a:t>62</a:t>
            </a:fld>
            <a:endParaRPr lang="en-US" dirty="0"/>
          </a:p>
        </p:txBody>
      </p:sp>
      <p:sp>
        <p:nvSpPr>
          <p:cNvPr id="4" name="Date Placeholder 3">
            <a:extLst>
              <a:ext uri="{FF2B5EF4-FFF2-40B4-BE49-F238E27FC236}">
                <a16:creationId xmlns:a16="http://schemas.microsoft.com/office/drawing/2014/main" id="{5F8B5981-7F91-0847-B009-E2E166E3D23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99772C5-C9A0-2247-9B07-9ED2B9E237D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446904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C541-33DF-3F42-90B4-59736183E77E}"/>
              </a:ext>
            </a:extLst>
          </p:cNvPr>
          <p:cNvSpPr>
            <a:spLocks noGrp="1"/>
          </p:cNvSpPr>
          <p:nvPr>
            <p:ph type="title"/>
          </p:nvPr>
        </p:nvSpPr>
        <p:spPr/>
        <p:txBody>
          <a:bodyPr/>
          <a:lstStyle/>
          <a:p>
            <a:r>
              <a:rPr lang="en-US" dirty="0"/>
              <a:t>Linear Regression</a:t>
            </a:r>
          </a:p>
        </p:txBody>
      </p:sp>
      <p:sp>
        <p:nvSpPr>
          <p:cNvPr id="4" name="TextBox 3">
            <a:extLst>
              <a:ext uri="{FF2B5EF4-FFF2-40B4-BE49-F238E27FC236}">
                <a16:creationId xmlns:a16="http://schemas.microsoft.com/office/drawing/2014/main" id="{73B5B64B-C36B-CA42-8F02-68BDF7F52534}"/>
              </a:ext>
            </a:extLst>
          </p:cNvPr>
          <p:cNvSpPr txBox="1"/>
          <p:nvPr/>
        </p:nvSpPr>
        <p:spPr>
          <a:xfrm>
            <a:off x="7391400" y="5943600"/>
            <a:ext cx="4068391" cy="461665"/>
          </a:xfrm>
          <a:prstGeom prst="rect">
            <a:avLst/>
          </a:prstGeom>
          <a:noFill/>
        </p:spPr>
        <p:txBody>
          <a:bodyPr wrap="none" rtlCol="0">
            <a:spAutoFit/>
          </a:bodyPr>
          <a:lstStyle/>
          <a:p>
            <a:r>
              <a:rPr lang="en-US" sz="2400" dirty="0"/>
              <a:t>Berkeley house prices, 2009</a:t>
            </a:r>
          </a:p>
        </p:txBody>
      </p:sp>
      <p:pic>
        <p:nvPicPr>
          <p:cNvPr id="5" name="Picture 4" descr="house-price.eps">
            <a:extLst>
              <a:ext uri="{FF2B5EF4-FFF2-40B4-BE49-F238E27FC236}">
                <a16:creationId xmlns:a16="http://schemas.microsoft.com/office/drawing/2014/main" id="{77F68D00-3E34-B44C-BB98-C347D36F8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167" y="1524000"/>
            <a:ext cx="5995883" cy="4191000"/>
          </a:xfrm>
          <a:prstGeom prst="rect">
            <a:avLst/>
          </a:prstGeom>
        </p:spPr>
      </p:pic>
      <p:sp>
        <p:nvSpPr>
          <p:cNvPr id="6" name="TextBox 5">
            <a:extLst>
              <a:ext uri="{FF2B5EF4-FFF2-40B4-BE49-F238E27FC236}">
                <a16:creationId xmlns:a16="http://schemas.microsoft.com/office/drawing/2014/main" id="{E4BFCEE2-7FB8-BB40-8CC9-6A9C3089CAE9}"/>
              </a:ext>
            </a:extLst>
          </p:cNvPr>
          <p:cNvSpPr txBox="1"/>
          <p:nvPr/>
        </p:nvSpPr>
        <p:spPr>
          <a:xfrm>
            <a:off x="409059" y="2743200"/>
            <a:ext cx="5545108" cy="461665"/>
          </a:xfrm>
          <a:prstGeom prst="rect">
            <a:avLst/>
          </a:prstGeom>
          <a:noFill/>
        </p:spPr>
        <p:txBody>
          <a:bodyPr wrap="none" rtlCol="0">
            <a:spAutoFit/>
          </a:bodyPr>
          <a:lstStyle/>
          <a:p>
            <a:r>
              <a:rPr lang="en-US" sz="2400" dirty="0"/>
              <a:t>(x, y=f(x)), x: house size, y: house price</a:t>
            </a:r>
          </a:p>
        </p:txBody>
      </p:sp>
      <p:sp>
        <p:nvSpPr>
          <p:cNvPr id="3" name="Slide Number Placeholder 2">
            <a:extLst>
              <a:ext uri="{FF2B5EF4-FFF2-40B4-BE49-F238E27FC236}">
                <a16:creationId xmlns:a16="http://schemas.microsoft.com/office/drawing/2014/main" id="{1F979092-1929-CB41-98E1-E07760C544F4}"/>
              </a:ext>
            </a:extLst>
          </p:cNvPr>
          <p:cNvSpPr>
            <a:spLocks noGrp="1"/>
          </p:cNvSpPr>
          <p:nvPr>
            <p:ph type="sldNum" sz="quarter" idx="12"/>
          </p:nvPr>
        </p:nvSpPr>
        <p:spPr/>
        <p:txBody>
          <a:bodyPr/>
          <a:lstStyle/>
          <a:p>
            <a:fld id="{D8C2E80E-A818-EA4B-839C-9030708D7285}" type="slidenum">
              <a:rPr lang="en-US" smtClean="0"/>
              <a:t>63</a:t>
            </a:fld>
            <a:endParaRPr lang="en-US" dirty="0"/>
          </a:p>
        </p:txBody>
      </p:sp>
      <p:sp>
        <p:nvSpPr>
          <p:cNvPr id="7" name="Date Placeholder 6">
            <a:extLst>
              <a:ext uri="{FF2B5EF4-FFF2-40B4-BE49-F238E27FC236}">
                <a16:creationId xmlns:a16="http://schemas.microsoft.com/office/drawing/2014/main" id="{CC19DB19-A5C1-1E48-ADBD-0ED3CA750E48}"/>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52FF55CD-981C-BF4C-8A61-3DE3DC824DA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373230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5325-2470-9D46-9304-431DF6ADD48F}"/>
              </a:ext>
            </a:extLst>
          </p:cNvPr>
          <p:cNvSpPr>
            <a:spLocks noGrp="1"/>
          </p:cNvSpPr>
          <p:nvPr>
            <p:ph type="title"/>
          </p:nvPr>
        </p:nvSpPr>
        <p:spPr>
          <a:xfrm>
            <a:off x="409433" y="0"/>
            <a:ext cx="9051925" cy="1609725"/>
          </a:xfrm>
        </p:spPr>
        <p:txBody>
          <a:bodyPr/>
          <a:lstStyle/>
          <a:p>
            <a:r>
              <a:rPr lang="en-US" dirty="0"/>
              <a:t>What is Regression?</a:t>
            </a:r>
          </a:p>
        </p:txBody>
      </p:sp>
      <p:sp>
        <p:nvSpPr>
          <p:cNvPr id="3" name="Content Placeholder 2">
            <a:extLst>
              <a:ext uri="{FF2B5EF4-FFF2-40B4-BE49-F238E27FC236}">
                <a16:creationId xmlns:a16="http://schemas.microsoft.com/office/drawing/2014/main" id="{3C278BB9-69BB-904A-9ADC-60E56DC532CD}"/>
              </a:ext>
            </a:extLst>
          </p:cNvPr>
          <p:cNvSpPr>
            <a:spLocks noGrp="1"/>
          </p:cNvSpPr>
          <p:nvPr>
            <p:ph idx="1"/>
          </p:nvPr>
        </p:nvSpPr>
        <p:spPr>
          <a:xfrm>
            <a:off x="409433" y="1403350"/>
            <a:ext cx="10639567" cy="4051300"/>
          </a:xfrm>
        </p:spPr>
        <p:txBody>
          <a:bodyPr>
            <a:normAutofit/>
          </a:bodyPr>
          <a:lstStyle/>
          <a:p>
            <a:r>
              <a:rPr lang="en-US" sz="2160" dirty="0"/>
              <a:t>Regression is usually termed as determining relationship(s) between two or more variables. </a:t>
            </a:r>
          </a:p>
          <a:p>
            <a:r>
              <a:rPr lang="en-US" sz="2160" dirty="0"/>
              <a:t>For example, in the above example, X and Y are the variables. </a:t>
            </a:r>
          </a:p>
          <a:p>
            <a:r>
              <a:rPr lang="en-US" sz="2160" dirty="0"/>
              <a:t>X is termed as the</a:t>
            </a:r>
            <a:r>
              <a:rPr lang="en-US" sz="2160" i="1" dirty="0"/>
              <a:t> </a:t>
            </a:r>
            <a:r>
              <a:rPr lang="en-US" sz="2160" i="1" dirty="0">
                <a:solidFill>
                  <a:srgbClr val="FF0000"/>
                </a:solidFill>
              </a:rPr>
              <a:t>independent variable</a:t>
            </a:r>
            <a:r>
              <a:rPr lang="en-US" sz="2160" dirty="0">
                <a:solidFill>
                  <a:srgbClr val="FF0000"/>
                </a:solidFill>
              </a:rPr>
              <a:t> </a:t>
            </a:r>
            <a:r>
              <a:rPr lang="en-US" sz="2160" dirty="0"/>
              <a:t>and Y is termed as the </a:t>
            </a:r>
            <a:r>
              <a:rPr lang="en-US" sz="2160" i="1" dirty="0">
                <a:solidFill>
                  <a:srgbClr val="FF0000"/>
                </a:solidFill>
              </a:rPr>
              <a:t>dependent variable </a:t>
            </a:r>
            <a:r>
              <a:rPr lang="en-US" sz="2160" i="1" dirty="0"/>
              <a:t>and </a:t>
            </a:r>
            <a:r>
              <a:rPr lang="en-US" sz="2160" dirty="0"/>
              <a:t>Y</a:t>
            </a:r>
            <a:r>
              <a:rPr lang="en-US" sz="2160" i="1" dirty="0"/>
              <a:t> has a continuous range (unlike classification where Y is discrete)</a:t>
            </a:r>
            <a:r>
              <a:rPr lang="en-US" sz="2160" dirty="0"/>
              <a:t>.</a:t>
            </a:r>
          </a:p>
          <a:p>
            <a:r>
              <a:rPr lang="en-US" dirty="0"/>
              <a:t>If we had multiple input attributes (e.g. x1, x2, x3, etc.) This would be called </a:t>
            </a:r>
            <a:r>
              <a:rPr lang="en-US" dirty="0">
                <a:solidFill>
                  <a:srgbClr val="FF0000"/>
                </a:solidFill>
              </a:rPr>
              <a:t>multiple linear regression. </a:t>
            </a:r>
            <a:endParaRPr lang="en-US" sz="2160" dirty="0">
              <a:solidFill>
                <a:srgbClr val="FF0000"/>
              </a:solidFill>
            </a:endParaRPr>
          </a:p>
        </p:txBody>
      </p:sp>
      <p:sp>
        <p:nvSpPr>
          <p:cNvPr id="6" name="Slide Number Placeholder 5">
            <a:extLst>
              <a:ext uri="{FF2B5EF4-FFF2-40B4-BE49-F238E27FC236}">
                <a16:creationId xmlns:a16="http://schemas.microsoft.com/office/drawing/2014/main" id="{E804E45A-390A-4848-91B7-49AE1B6EBCF0}"/>
              </a:ext>
            </a:extLst>
          </p:cNvPr>
          <p:cNvSpPr>
            <a:spLocks noGrp="1"/>
          </p:cNvSpPr>
          <p:nvPr>
            <p:ph type="sldNum" sz="quarter" idx="12"/>
          </p:nvPr>
        </p:nvSpPr>
        <p:spPr/>
        <p:txBody>
          <a:bodyPr/>
          <a:lstStyle/>
          <a:p>
            <a:fld id="{D8C2E80E-A818-EA4B-839C-9030708D7285}" type="slidenum">
              <a:rPr lang="en-US" smtClean="0"/>
              <a:t>64</a:t>
            </a:fld>
            <a:endParaRPr lang="en-US" dirty="0"/>
          </a:p>
        </p:txBody>
      </p:sp>
      <p:sp>
        <p:nvSpPr>
          <p:cNvPr id="7" name="Date Placeholder 6">
            <a:extLst>
              <a:ext uri="{FF2B5EF4-FFF2-40B4-BE49-F238E27FC236}">
                <a16:creationId xmlns:a16="http://schemas.microsoft.com/office/drawing/2014/main" id="{246F2ACD-DCF9-6047-88E8-A6FB21602C8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7F243D20-5515-5A4E-B771-56A3500BF53C}"/>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855308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5">
            <a:extLst>
              <a:ext uri="{FF2B5EF4-FFF2-40B4-BE49-F238E27FC236}">
                <a16:creationId xmlns:a16="http://schemas.microsoft.com/office/drawing/2014/main" id="{55B2DAAA-D004-9341-AF90-DBAD0B7927C5}"/>
              </a:ext>
            </a:extLst>
          </p:cNvPr>
          <p:cNvSpPr>
            <a:spLocks noGrp="1"/>
          </p:cNvSpPr>
          <p:nvPr>
            <p:ph type="sldNum" sz="quarter" idx="12"/>
          </p:nvPr>
        </p:nvSpPr>
        <p:spPr>
          <a:ln>
            <a:solidFill>
              <a:schemeClr val="tx1"/>
            </a:solidFill>
          </a:ln>
        </p:spPr>
        <p:txBody>
          <a:bodyPr/>
          <a:lstStyle/>
          <a:p>
            <a:fld id="{CC04F851-F25F-9242-A8D4-4A2B33FC98BA}" type="slidenum">
              <a:rPr lang="en-US" altLang="en-US">
                <a:solidFill>
                  <a:schemeClr val="tx1"/>
                </a:solidFill>
              </a:rPr>
              <a:pPr/>
              <a:t>65</a:t>
            </a:fld>
            <a:endParaRPr lang="en-US" altLang="en-US">
              <a:solidFill>
                <a:schemeClr val="tx1"/>
              </a:solidFill>
            </a:endParaRPr>
          </a:p>
        </p:txBody>
      </p:sp>
      <p:sp>
        <p:nvSpPr>
          <p:cNvPr id="51202" name="Freeform 2">
            <a:extLst>
              <a:ext uri="{FF2B5EF4-FFF2-40B4-BE49-F238E27FC236}">
                <a16:creationId xmlns:a16="http://schemas.microsoft.com/office/drawing/2014/main" id="{845F44D4-0DA7-9940-87E6-A6F4781F4673}"/>
              </a:ext>
            </a:extLst>
          </p:cNvPr>
          <p:cNvSpPr>
            <a:spLocks/>
          </p:cNvSpPr>
          <p:nvPr/>
        </p:nvSpPr>
        <p:spPr bwMode="auto">
          <a:xfrm>
            <a:off x="4242914" y="2838929"/>
            <a:ext cx="1780223" cy="328613"/>
          </a:xfrm>
          <a:custGeom>
            <a:avLst/>
            <a:gdLst>
              <a:gd name="T0" fmla="*/ 0 w 1246"/>
              <a:gd name="T1" fmla="*/ 229 h 230"/>
              <a:gd name="T2" fmla="*/ 0 w 1246"/>
              <a:gd name="T3" fmla="*/ 141 h 230"/>
              <a:gd name="T4" fmla="*/ 1245 w 1246"/>
              <a:gd name="T5" fmla="*/ 141 h 230"/>
              <a:gd name="T6" fmla="*/ 1245 w 1246"/>
              <a:gd name="T7" fmla="*/ 0 h 230"/>
            </a:gdLst>
            <a:ahLst/>
            <a:cxnLst>
              <a:cxn ang="0">
                <a:pos x="T0" y="T1"/>
              </a:cxn>
              <a:cxn ang="0">
                <a:pos x="T2" y="T3"/>
              </a:cxn>
              <a:cxn ang="0">
                <a:pos x="T4" y="T5"/>
              </a:cxn>
              <a:cxn ang="0">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03" name="Freeform 3">
            <a:extLst>
              <a:ext uri="{FF2B5EF4-FFF2-40B4-BE49-F238E27FC236}">
                <a16:creationId xmlns:a16="http://schemas.microsoft.com/office/drawing/2014/main" id="{0AC3B898-6809-DA48-9773-A0F13FED2C95}"/>
              </a:ext>
            </a:extLst>
          </p:cNvPr>
          <p:cNvSpPr>
            <a:spLocks/>
          </p:cNvSpPr>
          <p:nvPr/>
        </p:nvSpPr>
        <p:spPr bwMode="auto">
          <a:xfrm>
            <a:off x="3257074" y="4196241"/>
            <a:ext cx="987266" cy="328613"/>
          </a:xfrm>
          <a:custGeom>
            <a:avLst/>
            <a:gdLst>
              <a:gd name="T0" fmla="*/ 690 w 691"/>
              <a:gd name="T1" fmla="*/ 0 h 230"/>
              <a:gd name="T2" fmla="*/ 690 w 691"/>
              <a:gd name="T3" fmla="*/ 139 h 230"/>
              <a:gd name="T4" fmla="*/ 0 w 691"/>
              <a:gd name="T5" fmla="*/ 139 h 230"/>
              <a:gd name="T6" fmla="*/ 0 w 691"/>
              <a:gd name="T7" fmla="*/ 229 h 230"/>
            </a:gdLst>
            <a:ahLst/>
            <a:cxnLst>
              <a:cxn ang="0">
                <a:pos x="T0" y="T1"/>
              </a:cxn>
              <a:cxn ang="0">
                <a:pos x="T2" y="T3"/>
              </a:cxn>
              <a:cxn ang="0">
                <a:pos x="T4" y="T5"/>
              </a:cxn>
              <a:cxn ang="0">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04" name="Rectangle 4">
            <a:extLst>
              <a:ext uri="{FF2B5EF4-FFF2-40B4-BE49-F238E27FC236}">
                <a16:creationId xmlns:a16="http://schemas.microsoft.com/office/drawing/2014/main" id="{8488CB00-A190-3143-8079-D954DF3E2837}"/>
              </a:ext>
            </a:extLst>
          </p:cNvPr>
          <p:cNvSpPr>
            <a:spLocks noGrp="1" noChangeArrowheads="1"/>
          </p:cNvSpPr>
          <p:nvPr>
            <p:ph type="title"/>
          </p:nvPr>
        </p:nvSpPr>
        <p:spPr>
          <a:xfrm>
            <a:off x="1267385" y="79970"/>
            <a:ext cx="9051925" cy="1609725"/>
          </a:xfrm>
          <a:noFill/>
          <a:ln w="12700">
            <a:solidFill>
              <a:schemeClr val="tx1"/>
            </a:solidFill>
            <a:miter lim="800000"/>
            <a:headEnd/>
            <a:tailEnd/>
          </a:ln>
        </p:spPr>
        <p:txBody>
          <a:bodyPr vert="horz" lIns="81439" tIns="40005" rIns="81439" bIns="40005" rtlCol="0" anchor="ctr">
            <a:normAutofit/>
          </a:bodyPr>
          <a:lstStyle/>
          <a:p>
            <a:r>
              <a:rPr lang="en-US" altLang="en-US" dirty="0">
                <a:solidFill>
                  <a:schemeClr val="tx1"/>
                </a:solidFill>
              </a:rPr>
              <a:t>Types of Regression Models</a:t>
            </a:r>
          </a:p>
        </p:txBody>
      </p:sp>
      <p:sp>
        <p:nvSpPr>
          <p:cNvPr id="51205" name="Freeform 5">
            <a:extLst>
              <a:ext uri="{FF2B5EF4-FFF2-40B4-BE49-F238E27FC236}">
                <a16:creationId xmlns:a16="http://schemas.microsoft.com/office/drawing/2014/main" id="{33B58AA6-A6E3-554B-8A4A-7B5F6E52B806}"/>
              </a:ext>
            </a:extLst>
          </p:cNvPr>
          <p:cNvSpPr>
            <a:spLocks/>
          </p:cNvSpPr>
          <p:nvPr/>
        </p:nvSpPr>
        <p:spPr bwMode="auto">
          <a:xfrm>
            <a:off x="5118736" y="2120265"/>
            <a:ext cx="1807369" cy="720090"/>
          </a:xfrm>
          <a:custGeom>
            <a:avLst/>
            <a:gdLst>
              <a:gd name="T0" fmla="*/ 0 w 1265"/>
              <a:gd name="T1" fmla="*/ 503 h 504"/>
              <a:gd name="T2" fmla="*/ 1264 w 1265"/>
              <a:gd name="T3" fmla="*/ 503 h 504"/>
              <a:gd name="T4" fmla="*/ 1264 w 1265"/>
              <a:gd name="T5" fmla="*/ 0 h 504"/>
              <a:gd name="T6" fmla="*/ 0 w 1265"/>
              <a:gd name="T7" fmla="*/ 0 h 504"/>
              <a:gd name="T8" fmla="*/ 0 w 1265"/>
              <a:gd name="T9" fmla="*/ 503 h 504"/>
            </a:gdLst>
            <a:ahLst/>
            <a:cxnLst>
              <a:cxn ang="0">
                <a:pos x="T0" y="T1"/>
              </a:cxn>
              <a:cxn ang="0">
                <a:pos x="T2" y="T3"/>
              </a:cxn>
              <a:cxn ang="0">
                <a:pos x="T4" y="T5"/>
              </a:cxn>
              <a:cxn ang="0">
                <a:pos x="T6" y="T7"/>
              </a:cxn>
              <a:cxn ang="0">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06" name="Rectangle 6">
            <a:extLst>
              <a:ext uri="{FF2B5EF4-FFF2-40B4-BE49-F238E27FC236}">
                <a16:creationId xmlns:a16="http://schemas.microsoft.com/office/drawing/2014/main" id="{D37EAE28-D7FD-904B-8333-9E236BF4F52E}"/>
              </a:ext>
            </a:extLst>
          </p:cNvPr>
          <p:cNvSpPr>
            <a:spLocks noChangeArrowheads="1"/>
          </p:cNvSpPr>
          <p:nvPr/>
        </p:nvSpPr>
        <p:spPr bwMode="auto">
          <a:xfrm>
            <a:off x="5191603" y="2113122"/>
            <a:ext cx="1692131"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Regression</a:t>
            </a:r>
          </a:p>
        </p:txBody>
      </p:sp>
      <p:sp>
        <p:nvSpPr>
          <p:cNvPr id="51207" name="Rectangle 7">
            <a:extLst>
              <a:ext uri="{FF2B5EF4-FFF2-40B4-BE49-F238E27FC236}">
                <a16:creationId xmlns:a16="http://schemas.microsoft.com/office/drawing/2014/main" id="{6DCCAC79-BB7D-714F-A9BE-2B1967EA6B38}"/>
              </a:ext>
            </a:extLst>
          </p:cNvPr>
          <p:cNvSpPr>
            <a:spLocks noChangeArrowheads="1"/>
          </p:cNvSpPr>
          <p:nvPr/>
        </p:nvSpPr>
        <p:spPr bwMode="auto">
          <a:xfrm>
            <a:off x="5468781" y="2440306"/>
            <a:ext cx="1182376"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Models</a:t>
            </a:r>
          </a:p>
        </p:txBody>
      </p:sp>
      <p:sp>
        <p:nvSpPr>
          <p:cNvPr id="51208" name="Freeform 8">
            <a:extLst>
              <a:ext uri="{FF2B5EF4-FFF2-40B4-BE49-F238E27FC236}">
                <a16:creationId xmlns:a16="http://schemas.microsoft.com/office/drawing/2014/main" id="{33C55405-875F-A142-98ED-F103360BA7BD}"/>
              </a:ext>
            </a:extLst>
          </p:cNvPr>
          <p:cNvSpPr>
            <a:spLocks/>
          </p:cNvSpPr>
          <p:nvPr/>
        </p:nvSpPr>
        <p:spPr bwMode="auto">
          <a:xfrm>
            <a:off x="2805590" y="4652010"/>
            <a:ext cx="1151572" cy="902970"/>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09" name="Rectangle 9">
            <a:extLst>
              <a:ext uri="{FF2B5EF4-FFF2-40B4-BE49-F238E27FC236}">
                <a16:creationId xmlns:a16="http://schemas.microsoft.com/office/drawing/2014/main" id="{2934F654-7A83-B84B-9683-A6396B306372}"/>
              </a:ext>
            </a:extLst>
          </p:cNvPr>
          <p:cNvSpPr>
            <a:spLocks noChangeArrowheads="1"/>
          </p:cNvSpPr>
          <p:nvPr/>
        </p:nvSpPr>
        <p:spPr bwMode="auto">
          <a:xfrm>
            <a:off x="2838011" y="4897756"/>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Linear</a:t>
            </a:r>
          </a:p>
        </p:txBody>
      </p:sp>
      <p:sp>
        <p:nvSpPr>
          <p:cNvPr id="51210" name="Freeform 10">
            <a:extLst>
              <a:ext uri="{FF2B5EF4-FFF2-40B4-BE49-F238E27FC236}">
                <a16:creationId xmlns:a16="http://schemas.microsoft.com/office/drawing/2014/main" id="{062EE15F-9FD5-E649-9B5F-95D815FDCB93}"/>
              </a:ext>
            </a:extLst>
          </p:cNvPr>
          <p:cNvSpPr>
            <a:spLocks/>
          </p:cNvSpPr>
          <p:nvPr/>
        </p:nvSpPr>
        <p:spPr bwMode="auto">
          <a:xfrm>
            <a:off x="4775837" y="4652010"/>
            <a:ext cx="1077519" cy="902970"/>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1" name="Rectangle 11">
            <a:extLst>
              <a:ext uri="{FF2B5EF4-FFF2-40B4-BE49-F238E27FC236}">
                <a16:creationId xmlns:a16="http://schemas.microsoft.com/office/drawing/2014/main" id="{4F856AD7-67DD-6D4A-9FB6-A0EDA04C0727}"/>
              </a:ext>
            </a:extLst>
          </p:cNvPr>
          <p:cNvSpPr>
            <a:spLocks noChangeArrowheads="1"/>
          </p:cNvSpPr>
          <p:nvPr/>
        </p:nvSpPr>
        <p:spPr bwMode="auto">
          <a:xfrm>
            <a:off x="4835844" y="4733450"/>
            <a:ext cx="810479"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Non-</a:t>
            </a:r>
          </a:p>
        </p:txBody>
      </p:sp>
      <p:sp>
        <p:nvSpPr>
          <p:cNvPr id="51212" name="Rectangle 12">
            <a:extLst>
              <a:ext uri="{FF2B5EF4-FFF2-40B4-BE49-F238E27FC236}">
                <a16:creationId xmlns:a16="http://schemas.microsoft.com/office/drawing/2014/main" id="{6EEC9C0D-8DF3-9D4B-A355-C901C54879CD}"/>
              </a:ext>
            </a:extLst>
          </p:cNvPr>
          <p:cNvSpPr>
            <a:spLocks noChangeArrowheads="1"/>
          </p:cNvSpPr>
          <p:nvPr/>
        </p:nvSpPr>
        <p:spPr bwMode="auto">
          <a:xfrm>
            <a:off x="4734403" y="5062062"/>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Linear</a:t>
            </a:r>
          </a:p>
        </p:txBody>
      </p:sp>
      <p:sp>
        <p:nvSpPr>
          <p:cNvPr id="51213" name="Freeform 13">
            <a:extLst>
              <a:ext uri="{FF2B5EF4-FFF2-40B4-BE49-F238E27FC236}">
                <a16:creationId xmlns:a16="http://schemas.microsoft.com/office/drawing/2014/main" id="{73558A52-2323-F343-BF49-7D52CF99434F}"/>
              </a:ext>
            </a:extLst>
          </p:cNvPr>
          <p:cNvSpPr>
            <a:spLocks/>
          </p:cNvSpPr>
          <p:nvPr/>
        </p:nvSpPr>
        <p:spPr bwMode="auto">
          <a:xfrm>
            <a:off x="4242912" y="4196241"/>
            <a:ext cx="987266" cy="32861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14" name="Freeform 14">
            <a:extLst>
              <a:ext uri="{FF2B5EF4-FFF2-40B4-BE49-F238E27FC236}">
                <a16:creationId xmlns:a16="http://schemas.microsoft.com/office/drawing/2014/main" id="{DF1EBEC4-E1DE-4D4E-94D0-B97C3BEA6E9F}"/>
              </a:ext>
            </a:extLst>
          </p:cNvPr>
          <p:cNvSpPr>
            <a:spLocks/>
          </p:cNvSpPr>
          <p:nvPr/>
        </p:nvSpPr>
        <p:spPr bwMode="auto">
          <a:xfrm>
            <a:off x="5154454" y="4507707"/>
            <a:ext cx="137160" cy="137160"/>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5" name="Freeform 15">
            <a:extLst>
              <a:ext uri="{FF2B5EF4-FFF2-40B4-BE49-F238E27FC236}">
                <a16:creationId xmlns:a16="http://schemas.microsoft.com/office/drawing/2014/main" id="{34143A46-5FD2-1B48-8120-31B70DFCD826}"/>
              </a:ext>
            </a:extLst>
          </p:cNvPr>
          <p:cNvSpPr>
            <a:spLocks/>
          </p:cNvSpPr>
          <p:nvPr/>
        </p:nvSpPr>
        <p:spPr bwMode="auto">
          <a:xfrm>
            <a:off x="3184208" y="4507707"/>
            <a:ext cx="137160" cy="137160"/>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6" name="Freeform 16">
            <a:extLst>
              <a:ext uri="{FF2B5EF4-FFF2-40B4-BE49-F238E27FC236}">
                <a16:creationId xmlns:a16="http://schemas.microsoft.com/office/drawing/2014/main" id="{880E1E46-052E-114D-8631-82A419DFB76B}"/>
              </a:ext>
            </a:extLst>
          </p:cNvPr>
          <p:cNvSpPr>
            <a:spLocks/>
          </p:cNvSpPr>
          <p:nvPr/>
        </p:nvSpPr>
        <p:spPr bwMode="auto">
          <a:xfrm>
            <a:off x="6021707" y="2838929"/>
            <a:ext cx="1917383" cy="328613"/>
          </a:xfrm>
          <a:custGeom>
            <a:avLst/>
            <a:gdLst>
              <a:gd name="T0" fmla="*/ 1341 w 1342"/>
              <a:gd name="T1" fmla="*/ 229 h 230"/>
              <a:gd name="T2" fmla="*/ 1341 w 1342"/>
              <a:gd name="T3" fmla="*/ 141 h 230"/>
              <a:gd name="T4" fmla="*/ 0 w 1342"/>
              <a:gd name="T5" fmla="*/ 141 h 230"/>
              <a:gd name="T6" fmla="*/ 0 w 1342"/>
              <a:gd name="T7" fmla="*/ 0 h 230"/>
            </a:gdLst>
            <a:ahLst/>
            <a:cxnLst>
              <a:cxn ang="0">
                <a:pos x="T0" y="T1"/>
              </a:cxn>
              <a:cxn ang="0">
                <a:pos x="T2" y="T3"/>
              </a:cxn>
              <a:cxn ang="0">
                <a:pos x="T4" y="T5"/>
              </a:cxn>
              <a:cxn ang="0">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17" name="Freeform 17">
            <a:extLst>
              <a:ext uri="{FF2B5EF4-FFF2-40B4-BE49-F238E27FC236}">
                <a16:creationId xmlns:a16="http://schemas.microsoft.com/office/drawing/2014/main" id="{CF003880-D256-3F41-81E2-FE5477B1522B}"/>
              </a:ext>
            </a:extLst>
          </p:cNvPr>
          <p:cNvSpPr>
            <a:spLocks/>
          </p:cNvSpPr>
          <p:nvPr/>
        </p:nvSpPr>
        <p:spPr bwMode="auto">
          <a:xfrm>
            <a:off x="7863366" y="3150394"/>
            <a:ext cx="138588" cy="137160"/>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8" name="Freeform 18">
            <a:extLst>
              <a:ext uri="{FF2B5EF4-FFF2-40B4-BE49-F238E27FC236}">
                <a16:creationId xmlns:a16="http://schemas.microsoft.com/office/drawing/2014/main" id="{E616714D-83C8-3343-8C32-E543A24FF1E3}"/>
              </a:ext>
            </a:extLst>
          </p:cNvPr>
          <p:cNvSpPr>
            <a:spLocks/>
          </p:cNvSpPr>
          <p:nvPr/>
        </p:nvSpPr>
        <p:spPr bwMode="auto">
          <a:xfrm>
            <a:off x="4168618" y="3150394"/>
            <a:ext cx="138588" cy="137160"/>
          </a:xfrm>
          <a:custGeom>
            <a:avLst/>
            <a:gdLst>
              <a:gd name="T0" fmla="*/ 96 w 97"/>
              <a:gd name="T1" fmla="*/ 0 h 96"/>
              <a:gd name="T2" fmla="*/ 49 w 97"/>
              <a:gd name="T3" fmla="*/ 95 h 96"/>
              <a:gd name="T4" fmla="*/ 0 w 97"/>
              <a:gd name="T5" fmla="*/ 0 h 96"/>
              <a:gd name="T6" fmla="*/ 96 w 97"/>
              <a:gd name="T7" fmla="*/ 0 h 96"/>
            </a:gdLst>
            <a:ahLst/>
            <a:cxnLst>
              <a:cxn ang="0">
                <a:pos x="T0" y="T1"/>
              </a:cxn>
              <a:cxn ang="0">
                <a:pos x="T2" y="T3"/>
              </a:cxn>
              <a:cxn ang="0">
                <a:pos x="T4" y="T5"/>
              </a:cxn>
              <a:cxn ang="0">
                <a:pos x="T6" y="T7"/>
              </a:cxn>
            </a:cxnLst>
            <a:rect l="0" t="0" r="r" b="b"/>
            <a:pathLst>
              <a:path w="97" h="96">
                <a:moveTo>
                  <a:pt x="96" y="0"/>
                </a:moveTo>
                <a:lnTo>
                  <a:pt x="49" y="95"/>
                </a:lnTo>
                <a:lnTo>
                  <a:pt x="0" y="0"/>
                </a:lnTo>
                <a:lnTo>
                  <a:pt x="96"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19" name="Freeform 19">
            <a:extLst>
              <a:ext uri="{FF2B5EF4-FFF2-40B4-BE49-F238E27FC236}">
                <a16:creationId xmlns:a16="http://schemas.microsoft.com/office/drawing/2014/main" id="{BF8A3D59-92DB-364B-B214-EBA790CBC817}"/>
              </a:ext>
            </a:extLst>
          </p:cNvPr>
          <p:cNvSpPr>
            <a:spLocks/>
          </p:cNvSpPr>
          <p:nvPr/>
        </p:nvSpPr>
        <p:spPr bwMode="auto">
          <a:xfrm>
            <a:off x="6951822" y="4196241"/>
            <a:ext cx="987266" cy="328613"/>
          </a:xfrm>
          <a:custGeom>
            <a:avLst/>
            <a:gdLst>
              <a:gd name="T0" fmla="*/ 0 w 691"/>
              <a:gd name="T1" fmla="*/ 229 h 230"/>
              <a:gd name="T2" fmla="*/ 0 w 691"/>
              <a:gd name="T3" fmla="*/ 139 h 230"/>
              <a:gd name="T4" fmla="*/ 690 w 691"/>
              <a:gd name="T5" fmla="*/ 139 h 230"/>
              <a:gd name="T6" fmla="*/ 690 w 691"/>
              <a:gd name="T7" fmla="*/ 0 h 230"/>
            </a:gdLst>
            <a:ahLst/>
            <a:cxnLst>
              <a:cxn ang="0">
                <a:pos x="T0" y="T1"/>
              </a:cxn>
              <a:cxn ang="0">
                <a:pos x="T2" y="T3"/>
              </a:cxn>
              <a:cxn ang="0">
                <a:pos x="T4" y="T5"/>
              </a:cxn>
              <a:cxn ang="0">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20" name="Freeform 20">
            <a:extLst>
              <a:ext uri="{FF2B5EF4-FFF2-40B4-BE49-F238E27FC236}">
                <a16:creationId xmlns:a16="http://schemas.microsoft.com/office/drawing/2014/main" id="{2808AC58-305F-F14C-8F6A-3DDEB8C39E99}"/>
              </a:ext>
            </a:extLst>
          </p:cNvPr>
          <p:cNvSpPr>
            <a:spLocks/>
          </p:cNvSpPr>
          <p:nvPr/>
        </p:nvSpPr>
        <p:spPr bwMode="auto">
          <a:xfrm>
            <a:off x="6878955" y="4507707"/>
            <a:ext cx="137160" cy="137160"/>
          </a:xfrm>
          <a:custGeom>
            <a:avLst/>
            <a:gdLst>
              <a:gd name="T0" fmla="*/ 95 w 96"/>
              <a:gd name="T1" fmla="*/ 0 h 96"/>
              <a:gd name="T2" fmla="*/ 48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8"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1" name="Rectangle 21">
            <a:extLst>
              <a:ext uri="{FF2B5EF4-FFF2-40B4-BE49-F238E27FC236}">
                <a16:creationId xmlns:a16="http://schemas.microsoft.com/office/drawing/2014/main" id="{624AD6D7-C993-A54E-B359-045A056567FF}"/>
              </a:ext>
            </a:extLst>
          </p:cNvPr>
          <p:cNvSpPr>
            <a:spLocks noChangeArrowheads="1"/>
          </p:cNvSpPr>
          <p:nvPr/>
        </p:nvSpPr>
        <p:spPr bwMode="auto">
          <a:xfrm>
            <a:off x="7150418" y="2191704"/>
            <a:ext cx="2329105" cy="745589"/>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81439" tIns="40005" rIns="81439" bIns="40005">
            <a:spAutoFit/>
          </a:bodyPr>
          <a:lstStyle/>
          <a:p>
            <a:r>
              <a:rPr lang="en-US" altLang="en-US" sz="2160" b="1" dirty="0"/>
              <a:t>2+ Explanatory Variables</a:t>
            </a:r>
          </a:p>
        </p:txBody>
      </p:sp>
      <p:sp>
        <p:nvSpPr>
          <p:cNvPr id="51223" name="Freeform 23">
            <a:extLst>
              <a:ext uri="{FF2B5EF4-FFF2-40B4-BE49-F238E27FC236}">
                <a16:creationId xmlns:a16="http://schemas.microsoft.com/office/drawing/2014/main" id="{7525D745-C766-2D48-A84A-37ACD04E473E}"/>
              </a:ext>
            </a:extLst>
          </p:cNvPr>
          <p:cNvSpPr>
            <a:spLocks/>
          </p:cNvSpPr>
          <p:nvPr/>
        </p:nvSpPr>
        <p:spPr bwMode="auto">
          <a:xfrm>
            <a:off x="3627121" y="3294698"/>
            <a:ext cx="1233012" cy="902970"/>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4" name="Rectangle 24">
            <a:extLst>
              <a:ext uri="{FF2B5EF4-FFF2-40B4-BE49-F238E27FC236}">
                <a16:creationId xmlns:a16="http://schemas.microsoft.com/office/drawing/2014/main" id="{43D175A3-19EF-8B4D-9AD3-BDC3052F986C}"/>
              </a:ext>
            </a:extLst>
          </p:cNvPr>
          <p:cNvSpPr>
            <a:spLocks noChangeArrowheads="1"/>
          </p:cNvSpPr>
          <p:nvPr/>
        </p:nvSpPr>
        <p:spPr bwMode="auto">
          <a:xfrm>
            <a:off x="3711418" y="3540443"/>
            <a:ext cx="1113446"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Simple</a:t>
            </a:r>
          </a:p>
        </p:txBody>
      </p:sp>
      <p:sp>
        <p:nvSpPr>
          <p:cNvPr id="51225" name="Freeform 25">
            <a:extLst>
              <a:ext uri="{FF2B5EF4-FFF2-40B4-BE49-F238E27FC236}">
                <a16:creationId xmlns:a16="http://schemas.microsoft.com/office/drawing/2014/main" id="{8F945AAF-DA7C-2344-B47C-FC825CA7A55B}"/>
              </a:ext>
            </a:extLst>
          </p:cNvPr>
          <p:cNvSpPr>
            <a:spLocks/>
          </p:cNvSpPr>
          <p:nvPr/>
        </p:nvSpPr>
        <p:spPr bwMode="auto">
          <a:xfrm>
            <a:off x="7321869" y="3294698"/>
            <a:ext cx="1233012" cy="902970"/>
          </a:xfrm>
          <a:custGeom>
            <a:avLst/>
            <a:gdLst>
              <a:gd name="T0" fmla="*/ 0 w 863"/>
              <a:gd name="T1" fmla="*/ 631 h 632"/>
              <a:gd name="T2" fmla="*/ 862 w 863"/>
              <a:gd name="T3" fmla="*/ 631 h 632"/>
              <a:gd name="T4" fmla="*/ 862 w 863"/>
              <a:gd name="T5" fmla="*/ 0 h 632"/>
              <a:gd name="T6" fmla="*/ 0 w 863"/>
              <a:gd name="T7" fmla="*/ 0 h 632"/>
              <a:gd name="T8" fmla="*/ 0 w 863"/>
              <a:gd name="T9" fmla="*/ 631 h 632"/>
            </a:gdLst>
            <a:ahLst/>
            <a:cxnLst>
              <a:cxn ang="0">
                <a:pos x="T0" y="T1"/>
              </a:cxn>
              <a:cxn ang="0">
                <a:pos x="T2" y="T3"/>
              </a:cxn>
              <a:cxn ang="0">
                <a:pos x="T4" y="T5"/>
              </a:cxn>
              <a:cxn ang="0">
                <a:pos x="T6" y="T7"/>
              </a:cxn>
              <a:cxn ang="0">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6" name="Rectangle 26">
            <a:extLst>
              <a:ext uri="{FF2B5EF4-FFF2-40B4-BE49-F238E27FC236}">
                <a16:creationId xmlns:a16="http://schemas.microsoft.com/office/drawing/2014/main" id="{FD8BCD35-8CD7-5145-96D8-499E415AC99B}"/>
              </a:ext>
            </a:extLst>
          </p:cNvPr>
          <p:cNvSpPr>
            <a:spLocks noChangeArrowheads="1"/>
          </p:cNvSpPr>
          <p:nvPr/>
        </p:nvSpPr>
        <p:spPr bwMode="auto">
          <a:xfrm>
            <a:off x="7339013" y="3531871"/>
            <a:ext cx="1345882"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Multiple</a:t>
            </a:r>
          </a:p>
        </p:txBody>
      </p:sp>
      <p:sp>
        <p:nvSpPr>
          <p:cNvPr id="51227" name="Freeform 27">
            <a:extLst>
              <a:ext uri="{FF2B5EF4-FFF2-40B4-BE49-F238E27FC236}">
                <a16:creationId xmlns:a16="http://schemas.microsoft.com/office/drawing/2014/main" id="{CB9F5063-7818-CF43-B189-F82BD07B2842}"/>
              </a:ext>
            </a:extLst>
          </p:cNvPr>
          <p:cNvSpPr>
            <a:spLocks/>
          </p:cNvSpPr>
          <p:nvPr/>
        </p:nvSpPr>
        <p:spPr bwMode="auto">
          <a:xfrm>
            <a:off x="6500338" y="4652010"/>
            <a:ext cx="1076090" cy="902970"/>
          </a:xfrm>
          <a:custGeom>
            <a:avLst/>
            <a:gdLst>
              <a:gd name="T0" fmla="*/ 0 w 633"/>
              <a:gd name="T1" fmla="*/ 631 h 632"/>
              <a:gd name="T2" fmla="*/ 632 w 633"/>
              <a:gd name="T3" fmla="*/ 631 h 632"/>
              <a:gd name="T4" fmla="*/ 632 w 633"/>
              <a:gd name="T5" fmla="*/ 0 h 632"/>
              <a:gd name="T6" fmla="*/ 0 w 633"/>
              <a:gd name="T7" fmla="*/ 0 h 632"/>
              <a:gd name="T8" fmla="*/ 0 w 633"/>
              <a:gd name="T9" fmla="*/ 631 h 632"/>
            </a:gdLst>
            <a:ahLst/>
            <a:cxnLst>
              <a:cxn ang="0">
                <a:pos x="T0" y="T1"/>
              </a:cxn>
              <a:cxn ang="0">
                <a:pos x="T2" y="T3"/>
              </a:cxn>
              <a:cxn ang="0">
                <a:pos x="T4" y="T5"/>
              </a:cxn>
              <a:cxn ang="0">
                <a:pos x="T6" y="T7"/>
              </a:cxn>
              <a:cxn ang="0">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28" name="Rectangle 28">
            <a:extLst>
              <a:ext uri="{FF2B5EF4-FFF2-40B4-BE49-F238E27FC236}">
                <a16:creationId xmlns:a16="http://schemas.microsoft.com/office/drawing/2014/main" id="{2DA6072A-9251-3B4E-BAD5-C557F1E72841}"/>
              </a:ext>
            </a:extLst>
          </p:cNvPr>
          <p:cNvSpPr>
            <a:spLocks noChangeArrowheads="1"/>
          </p:cNvSpPr>
          <p:nvPr/>
        </p:nvSpPr>
        <p:spPr bwMode="auto">
          <a:xfrm>
            <a:off x="6457476" y="4897756"/>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Linear</a:t>
            </a:r>
          </a:p>
        </p:txBody>
      </p:sp>
      <p:sp>
        <p:nvSpPr>
          <p:cNvPr id="51229" name="Rectangle 29">
            <a:extLst>
              <a:ext uri="{FF2B5EF4-FFF2-40B4-BE49-F238E27FC236}">
                <a16:creationId xmlns:a16="http://schemas.microsoft.com/office/drawing/2014/main" id="{90642A41-AC35-114A-8B75-566EB67E0C6C}"/>
              </a:ext>
            </a:extLst>
          </p:cNvPr>
          <p:cNvSpPr>
            <a:spLocks noChangeArrowheads="1"/>
          </p:cNvSpPr>
          <p:nvPr/>
        </p:nvSpPr>
        <p:spPr bwMode="auto">
          <a:xfrm>
            <a:off x="2854167" y="2191704"/>
            <a:ext cx="2063128" cy="745589"/>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lIns="81439" tIns="40005" rIns="81439" bIns="40005">
            <a:spAutoFit/>
          </a:bodyPr>
          <a:lstStyle/>
          <a:p>
            <a:r>
              <a:rPr lang="en-US" altLang="en-US" sz="2160" b="1" dirty="0"/>
              <a:t>1 Explanatory Variable</a:t>
            </a:r>
          </a:p>
        </p:txBody>
      </p:sp>
      <p:sp>
        <p:nvSpPr>
          <p:cNvPr id="51231" name="Freeform 31">
            <a:extLst>
              <a:ext uri="{FF2B5EF4-FFF2-40B4-BE49-F238E27FC236}">
                <a16:creationId xmlns:a16="http://schemas.microsoft.com/office/drawing/2014/main" id="{D4F7A501-4707-A249-8338-750C08F1F0E1}"/>
              </a:ext>
            </a:extLst>
          </p:cNvPr>
          <p:cNvSpPr>
            <a:spLocks/>
          </p:cNvSpPr>
          <p:nvPr/>
        </p:nvSpPr>
        <p:spPr bwMode="auto">
          <a:xfrm>
            <a:off x="8398707" y="4650582"/>
            <a:ext cx="1151572" cy="902970"/>
          </a:xfrm>
          <a:custGeom>
            <a:avLst/>
            <a:gdLst>
              <a:gd name="T0" fmla="*/ 0 w 634"/>
              <a:gd name="T1" fmla="*/ 631 h 632"/>
              <a:gd name="T2" fmla="*/ 633 w 634"/>
              <a:gd name="T3" fmla="*/ 631 h 632"/>
              <a:gd name="T4" fmla="*/ 633 w 634"/>
              <a:gd name="T5" fmla="*/ 0 h 632"/>
              <a:gd name="T6" fmla="*/ 0 w 634"/>
              <a:gd name="T7" fmla="*/ 0 h 632"/>
              <a:gd name="T8" fmla="*/ 0 w 634"/>
              <a:gd name="T9" fmla="*/ 631 h 632"/>
            </a:gdLst>
            <a:ahLst/>
            <a:cxnLst>
              <a:cxn ang="0">
                <a:pos x="T0" y="T1"/>
              </a:cxn>
              <a:cxn ang="0">
                <a:pos x="T2" y="T3"/>
              </a:cxn>
              <a:cxn ang="0">
                <a:pos x="T4" y="T5"/>
              </a:cxn>
              <a:cxn ang="0">
                <a:pos x="T6" y="T7"/>
              </a:cxn>
              <a:cxn ang="0">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51232" name="Rectangle 32">
            <a:extLst>
              <a:ext uri="{FF2B5EF4-FFF2-40B4-BE49-F238E27FC236}">
                <a16:creationId xmlns:a16="http://schemas.microsoft.com/office/drawing/2014/main" id="{FC27B011-6F9E-AD4E-A023-DB4D3DDA1C68}"/>
              </a:ext>
            </a:extLst>
          </p:cNvPr>
          <p:cNvSpPr>
            <a:spLocks noChangeArrowheads="1"/>
          </p:cNvSpPr>
          <p:nvPr/>
        </p:nvSpPr>
        <p:spPr bwMode="auto">
          <a:xfrm>
            <a:off x="8553671" y="4679267"/>
            <a:ext cx="810479"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dirty="0"/>
              <a:t>Non-</a:t>
            </a:r>
          </a:p>
        </p:txBody>
      </p:sp>
      <p:sp>
        <p:nvSpPr>
          <p:cNvPr id="51233" name="Rectangle 33">
            <a:extLst>
              <a:ext uri="{FF2B5EF4-FFF2-40B4-BE49-F238E27FC236}">
                <a16:creationId xmlns:a16="http://schemas.microsoft.com/office/drawing/2014/main" id="{3D7DE513-8776-4E4B-949E-5BCAD2427EEA}"/>
              </a:ext>
            </a:extLst>
          </p:cNvPr>
          <p:cNvSpPr>
            <a:spLocks noChangeArrowheads="1"/>
          </p:cNvSpPr>
          <p:nvPr/>
        </p:nvSpPr>
        <p:spPr bwMode="auto">
          <a:xfrm>
            <a:off x="8420578" y="5060633"/>
            <a:ext cx="1058944" cy="4131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439" tIns="40005" rIns="81439" bIns="40005">
            <a:spAutoFit/>
          </a:bodyPr>
          <a:lstStyle/>
          <a:p>
            <a:r>
              <a:rPr lang="en-US" altLang="en-US" sz="2160" b="1"/>
              <a:t>Linear</a:t>
            </a:r>
          </a:p>
        </p:txBody>
      </p:sp>
      <p:sp>
        <p:nvSpPr>
          <p:cNvPr id="51234" name="Freeform 34">
            <a:extLst>
              <a:ext uri="{FF2B5EF4-FFF2-40B4-BE49-F238E27FC236}">
                <a16:creationId xmlns:a16="http://schemas.microsoft.com/office/drawing/2014/main" id="{286E6C2B-C2AD-A847-96B9-119A9AF6E2F5}"/>
              </a:ext>
            </a:extLst>
          </p:cNvPr>
          <p:cNvSpPr>
            <a:spLocks/>
          </p:cNvSpPr>
          <p:nvPr/>
        </p:nvSpPr>
        <p:spPr bwMode="auto">
          <a:xfrm>
            <a:off x="7929087" y="4194812"/>
            <a:ext cx="987266" cy="328613"/>
          </a:xfrm>
          <a:custGeom>
            <a:avLst/>
            <a:gdLst>
              <a:gd name="T0" fmla="*/ 690 w 691"/>
              <a:gd name="T1" fmla="*/ 229 h 230"/>
              <a:gd name="T2" fmla="*/ 690 w 691"/>
              <a:gd name="T3" fmla="*/ 139 h 230"/>
              <a:gd name="T4" fmla="*/ 0 w 691"/>
              <a:gd name="T5" fmla="*/ 139 h 230"/>
              <a:gd name="T6" fmla="*/ 0 w 691"/>
              <a:gd name="T7" fmla="*/ 0 h 230"/>
            </a:gdLst>
            <a:ahLst/>
            <a:cxnLst>
              <a:cxn ang="0">
                <a:pos x="T0" y="T1"/>
              </a:cxn>
              <a:cxn ang="0">
                <a:pos x="T2" y="T3"/>
              </a:cxn>
              <a:cxn ang="0">
                <a:pos x="T4" y="T5"/>
              </a:cxn>
              <a:cxn ang="0">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51235" name="Freeform 35">
            <a:extLst>
              <a:ext uri="{FF2B5EF4-FFF2-40B4-BE49-F238E27FC236}">
                <a16:creationId xmlns:a16="http://schemas.microsoft.com/office/drawing/2014/main" id="{3966ADA7-7F5D-E148-8BCC-9657A573C6E5}"/>
              </a:ext>
            </a:extLst>
          </p:cNvPr>
          <p:cNvSpPr>
            <a:spLocks/>
          </p:cNvSpPr>
          <p:nvPr/>
        </p:nvSpPr>
        <p:spPr bwMode="auto">
          <a:xfrm>
            <a:off x="8840629" y="4506278"/>
            <a:ext cx="137160" cy="137160"/>
          </a:xfrm>
          <a:custGeom>
            <a:avLst/>
            <a:gdLst>
              <a:gd name="T0" fmla="*/ 95 w 96"/>
              <a:gd name="T1" fmla="*/ 0 h 96"/>
              <a:gd name="T2" fmla="*/ 49 w 96"/>
              <a:gd name="T3" fmla="*/ 95 h 96"/>
              <a:gd name="T4" fmla="*/ 0 w 96"/>
              <a:gd name="T5" fmla="*/ 0 h 96"/>
              <a:gd name="T6" fmla="*/ 95 w 96"/>
              <a:gd name="T7" fmla="*/ 0 h 96"/>
            </a:gdLst>
            <a:ahLst/>
            <a:cxnLst>
              <a:cxn ang="0">
                <a:pos x="T0" y="T1"/>
              </a:cxn>
              <a:cxn ang="0">
                <a:pos x="T2" y="T3"/>
              </a:cxn>
              <a:cxn ang="0">
                <a:pos x="T4" y="T5"/>
              </a:cxn>
              <a:cxn ang="0">
                <a:pos x="T6" y="T7"/>
              </a:cxn>
            </a:cxnLst>
            <a:rect l="0" t="0" r="r" b="b"/>
            <a:pathLst>
              <a:path w="96" h="96">
                <a:moveTo>
                  <a:pt x="95" y="0"/>
                </a:moveTo>
                <a:lnTo>
                  <a:pt x="49" y="95"/>
                </a:lnTo>
                <a:lnTo>
                  <a:pt x="0" y="0"/>
                </a:lnTo>
                <a:lnTo>
                  <a:pt x="95" y="0"/>
                </a:lnTo>
              </a:path>
            </a:pathLst>
          </a:custGeom>
          <a:solidFill>
            <a:srgbClr val="FFFFFF"/>
          </a:solidFill>
          <a:ln w="12700" cap="rnd" cmpd="sng">
            <a:solidFill>
              <a:schemeClr val="tx1"/>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4" name="Date Placeholder 3">
            <a:extLst>
              <a:ext uri="{FF2B5EF4-FFF2-40B4-BE49-F238E27FC236}">
                <a16:creationId xmlns:a16="http://schemas.microsoft.com/office/drawing/2014/main" id="{F558F5AF-43F8-B446-BD56-2973B616822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ACAF308-EDC0-F04E-8D17-D4649848E08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18856908"/>
      </p:ext>
    </p:extLst>
  </p:cSld>
  <p:clrMapOvr>
    <a:masterClrMapping/>
  </p:clrMapOvr>
  <p:transition>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A5F9-4764-214E-B693-8BDFCE2429C4}"/>
              </a:ext>
            </a:extLst>
          </p:cNvPr>
          <p:cNvSpPr>
            <a:spLocks noGrp="1"/>
          </p:cNvSpPr>
          <p:nvPr>
            <p:ph type="title"/>
          </p:nvPr>
        </p:nvSpPr>
        <p:spPr>
          <a:xfrm>
            <a:off x="990601" y="73598"/>
            <a:ext cx="9051925" cy="1609725"/>
          </a:xfrm>
        </p:spPr>
        <p:txBody>
          <a:bodyPr/>
          <a:lstStyle/>
          <a:p>
            <a:r>
              <a:rPr lang="en-US" dirty="0"/>
              <a:t>Simple Linear Regression</a:t>
            </a:r>
          </a:p>
        </p:txBody>
      </p:sp>
      <p:sp>
        <p:nvSpPr>
          <p:cNvPr id="3" name="Content Placeholder 2">
            <a:extLst>
              <a:ext uri="{FF2B5EF4-FFF2-40B4-BE49-F238E27FC236}">
                <a16:creationId xmlns:a16="http://schemas.microsoft.com/office/drawing/2014/main" id="{B340A6D7-BBB3-A247-9ABE-16CF6F4E545A}"/>
              </a:ext>
            </a:extLst>
          </p:cNvPr>
          <p:cNvSpPr>
            <a:spLocks noGrp="1"/>
          </p:cNvSpPr>
          <p:nvPr>
            <p:ph idx="1"/>
          </p:nvPr>
        </p:nvSpPr>
        <p:spPr>
          <a:xfrm>
            <a:off x="990601" y="1403350"/>
            <a:ext cx="9051925" cy="4051300"/>
          </a:xfrm>
        </p:spPr>
        <p:txBody>
          <a:bodyPr/>
          <a:lstStyle/>
          <a:p>
            <a:r>
              <a:rPr lang="en-US" dirty="0"/>
              <a:t>Simple Linear Regression (SLR) is termed as simple because there is only independent variable.</a:t>
            </a:r>
          </a:p>
          <a:p>
            <a:r>
              <a:rPr lang="en-US" dirty="0"/>
              <a:t>For example, consider you only have date and stock prices of a company, you can fit a regression model to the date (as X) and stock price (as Y).</a:t>
            </a:r>
          </a:p>
          <a:p>
            <a:r>
              <a:rPr lang="en-US" dirty="0"/>
              <a:t>The model which look something like this:</a:t>
            </a:r>
            <a:br>
              <a:rPr lang="en-US" dirty="0"/>
            </a:br>
            <a:r>
              <a:rPr lang="en-US" dirty="0"/>
              <a:t> </a:t>
            </a:r>
            <a:r>
              <a:rPr lang="en-US" i="1" dirty="0"/>
              <a:t>Price = m*Date + c</a:t>
            </a:r>
            <a:endParaRPr lang="en-US" dirty="0"/>
          </a:p>
          <a:p>
            <a:r>
              <a:rPr lang="en-US" dirty="0"/>
              <a:t>The equation resembles that of a line with ‘m’ slope and ‘c’ y-intercept.</a:t>
            </a:r>
          </a:p>
          <a:p>
            <a:endParaRPr lang="en-US" dirty="0"/>
          </a:p>
        </p:txBody>
      </p:sp>
      <p:sp>
        <p:nvSpPr>
          <p:cNvPr id="6" name="Slide Number Placeholder 5">
            <a:extLst>
              <a:ext uri="{FF2B5EF4-FFF2-40B4-BE49-F238E27FC236}">
                <a16:creationId xmlns:a16="http://schemas.microsoft.com/office/drawing/2014/main" id="{5BBB620B-97DE-5E4B-A4E1-C273000A5126}"/>
              </a:ext>
            </a:extLst>
          </p:cNvPr>
          <p:cNvSpPr>
            <a:spLocks noGrp="1"/>
          </p:cNvSpPr>
          <p:nvPr>
            <p:ph type="sldNum" sz="quarter" idx="12"/>
          </p:nvPr>
        </p:nvSpPr>
        <p:spPr/>
        <p:txBody>
          <a:bodyPr/>
          <a:lstStyle/>
          <a:p>
            <a:fld id="{D8C2E80E-A818-EA4B-839C-9030708D7285}" type="slidenum">
              <a:rPr lang="en-US" smtClean="0"/>
              <a:t>66</a:t>
            </a:fld>
            <a:endParaRPr lang="en-US" dirty="0"/>
          </a:p>
        </p:txBody>
      </p:sp>
      <p:sp>
        <p:nvSpPr>
          <p:cNvPr id="7" name="Rectangle 6">
            <a:extLst>
              <a:ext uri="{FF2B5EF4-FFF2-40B4-BE49-F238E27FC236}">
                <a16:creationId xmlns:a16="http://schemas.microsoft.com/office/drawing/2014/main" id="{45720759-56F9-004C-9D80-AC5BEC495600}"/>
              </a:ext>
            </a:extLst>
          </p:cNvPr>
          <p:cNvSpPr/>
          <p:nvPr/>
        </p:nvSpPr>
        <p:spPr>
          <a:xfrm>
            <a:off x="4709841" y="4214643"/>
            <a:ext cx="665507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222222"/>
                </a:solidFill>
                <a:latin typeface="arial" panose="020B0604020202020204" pitchFamily="34" charset="0"/>
              </a:rPr>
              <a:t>The equation of any straight line, called a linear equation, can be written as: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 = mx + b, where m is the slope of the line and b is the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intercept</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a:t>
            </a:r>
            <a:r>
              <a:rPr lang="en-US" b="1" dirty="0">
                <a:solidFill>
                  <a:srgbClr val="222222"/>
                </a:solidFill>
                <a:latin typeface="arial" panose="020B0604020202020204" pitchFamily="34" charset="0"/>
              </a:rPr>
              <a:t>intercept</a:t>
            </a:r>
            <a:r>
              <a:rPr lang="en-US" dirty="0">
                <a:solidFill>
                  <a:srgbClr val="222222"/>
                </a:solidFill>
                <a:latin typeface="arial" panose="020B0604020202020204" pitchFamily="34" charset="0"/>
              </a:rPr>
              <a:t> of this line is the value of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 at the point where the line crosses the </a:t>
            </a:r>
            <a:r>
              <a:rPr lang="en-US" b="1" dirty="0">
                <a:solidFill>
                  <a:srgbClr val="222222"/>
                </a:solidFill>
                <a:latin typeface="arial" panose="020B0604020202020204" pitchFamily="34" charset="0"/>
              </a:rPr>
              <a:t>y</a:t>
            </a:r>
            <a:r>
              <a:rPr lang="en-US" dirty="0">
                <a:solidFill>
                  <a:srgbClr val="222222"/>
                </a:solidFill>
                <a:latin typeface="arial" panose="020B0604020202020204" pitchFamily="34" charset="0"/>
              </a:rPr>
              <a:t> axis.</a:t>
            </a:r>
            <a:endParaRPr lang="en-US" dirty="0"/>
          </a:p>
        </p:txBody>
      </p:sp>
      <p:pic>
        <p:nvPicPr>
          <p:cNvPr id="9" name="Picture 8" descr="A close up of a map&#13;&#10;&#13;&#10;Description automatically generated">
            <a:extLst>
              <a:ext uri="{FF2B5EF4-FFF2-40B4-BE49-F238E27FC236}">
                <a16:creationId xmlns:a16="http://schemas.microsoft.com/office/drawing/2014/main" id="{01C09F3B-02A1-4B41-8C4D-9C88F567F116}"/>
              </a:ext>
            </a:extLst>
          </p:cNvPr>
          <p:cNvPicPr>
            <a:picLocks noChangeAspect="1"/>
          </p:cNvPicPr>
          <p:nvPr/>
        </p:nvPicPr>
        <p:blipFill>
          <a:blip r:embed="rId2"/>
          <a:stretch>
            <a:fillRect/>
          </a:stretch>
        </p:blipFill>
        <p:spPr>
          <a:xfrm>
            <a:off x="990600" y="3995321"/>
            <a:ext cx="3322320" cy="1950304"/>
          </a:xfrm>
          <a:prstGeom prst="rect">
            <a:avLst/>
          </a:prstGeom>
        </p:spPr>
        <p:style>
          <a:lnRef idx="2">
            <a:schemeClr val="dk1"/>
          </a:lnRef>
          <a:fillRef idx="1">
            <a:schemeClr val="lt1"/>
          </a:fillRef>
          <a:effectRef idx="0">
            <a:schemeClr val="dk1"/>
          </a:effectRef>
          <a:fontRef idx="minor">
            <a:schemeClr val="dk1"/>
          </a:fontRef>
        </p:style>
      </p:pic>
      <p:sp>
        <p:nvSpPr>
          <p:cNvPr id="8" name="Rectangle 7">
            <a:extLst>
              <a:ext uri="{FF2B5EF4-FFF2-40B4-BE49-F238E27FC236}">
                <a16:creationId xmlns:a16="http://schemas.microsoft.com/office/drawing/2014/main" id="{15B5F205-52DA-6E4F-B566-F55289460B9D}"/>
              </a:ext>
            </a:extLst>
          </p:cNvPr>
          <p:cNvSpPr/>
          <p:nvPr/>
        </p:nvSpPr>
        <p:spPr>
          <a:xfrm>
            <a:off x="4831082" y="5809015"/>
            <a:ext cx="6096000" cy="646331"/>
          </a:xfrm>
          <a:prstGeom prst="rect">
            <a:avLst/>
          </a:prstGeom>
        </p:spPr>
        <p:txBody>
          <a:bodyPr>
            <a:spAutoFit/>
          </a:bodyPr>
          <a:lstStyle/>
          <a:p>
            <a:r>
              <a:rPr lang="en-US" i="1" dirty="0">
                <a:solidFill>
                  <a:srgbClr val="FF0000"/>
                </a:solidFill>
              </a:rPr>
              <a:t>The most suitable values of ‘m’ and ‘c’ are the ones that produce the least error across all given X and Y.</a:t>
            </a:r>
          </a:p>
        </p:txBody>
      </p:sp>
      <p:sp>
        <p:nvSpPr>
          <p:cNvPr id="10" name="Date Placeholder 9">
            <a:extLst>
              <a:ext uri="{FF2B5EF4-FFF2-40B4-BE49-F238E27FC236}">
                <a16:creationId xmlns:a16="http://schemas.microsoft.com/office/drawing/2014/main" id="{00C0C58A-2591-F146-855D-6BDE7BBB4FA7}"/>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79C9C64E-2524-3E48-B939-5ED3468E3FDF}"/>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306068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sp>
        <p:nvSpPr>
          <p:cNvPr id="19788" name="Rectangle 534"/>
          <p:cNvSpPr>
            <a:spLocks noGrp="1" noChangeArrowheads="1"/>
          </p:cNvSpPr>
          <p:nvPr>
            <p:ph type="title"/>
          </p:nvPr>
        </p:nvSpPr>
        <p:spPr>
          <a:noFill/>
        </p:spPr>
        <p:txBody>
          <a:bodyPr>
            <a:normAutofit fontScale="90000"/>
          </a:bodyPr>
          <a:lstStyle/>
          <a:p>
            <a:r>
              <a:rPr lang="en-US" dirty="0">
                <a:solidFill>
                  <a:schemeClr val="tx1"/>
                </a:solidFill>
                <a:sym typeface="Symbol" pitchFamily="18" charset="2"/>
              </a:rPr>
              <a:t>Linear regression = fitting a straight line/</a:t>
            </a:r>
            <a:r>
              <a:rPr lang="en-US" dirty="0" err="1">
                <a:solidFill>
                  <a:schemeClr val="tx1"/>
                </a:solidFill>
                <a:sym typeface="Symbol" pitchFamily="18" charset="2"/>
              </a:rPr>
              <a:t>hyperplane</a:t>
            </a:r>
            <a:endParaRPr lang="en-US" dirty="0">
              <a:solidFill>
                <a:schemeClr val="tx1"/>
              </a:solidFill>
              <a:sym typeface="Symbol" pitchFamily="18" charset="2"/>
            </a:endParaRPr>
          </a:p>
        </p:txBody>
      </p:sp>
      <p:sp>
        <p:nvSpPr>
          <p:cNvPr id="19796" name="Text Box 536"/>
          <p:cNvSpPr txBox="1">
            <a:spLocks noChangeArrowheads="1"/>
          </p:cNvSpPr>
          <p:nvPr/>
        </p:nvSpPr>
        <p:spPr bwMode="auto">
          <a:xfrm>
            <a:off x="419024" y="5410202"/>
            <a:ext cx="4056219" cy="461665"/>
          </a:xfrm>
          <a:prstGeom prst="rect">
            <a:avLst/>
          </a:prstGeom>
          <a:noFill/>
          <a:ln w="28575" algn="ctr">
            <a:noFill/>
            <a:miter lim="800000"/>
            <a:headEnd/>
            <a:tailEnd/>
          </a:ln>
        </p:spPr>
        <p:txBody>
          <a:bodyPr wrap="none">
            <a:spAutoFit/>
          </a:bodyPr>
          <a:lstStyle/>
          <a:p>
            <a:pPr algn="ctr"/>
            <a:r>
              <a:rPr lang="en-US" sz="2400" dirty="0">
                <a:cs typeface="Arial" charset="0"/>
              </a:rPr>
              <a:t>Prediction: </a:t>
            </a:r>
            <a:r>
              <a:rPr lang="en-US" sz="2400" dirty="0" err="1">
                <a:solidFill>
                  <a:srgbClr val="CC00CC"/>
                </a:solidFill>
                <a:cs typeface="Arial" charset="0"/>
              </a:rPr>
              <a:t>h</a:t>
            </a:r>
            <a:r>
              <a:rPr lang="en-US" sz="2400" b="1" baseline="-25000" dirty="0" err="1">
                <a:solidFill>
                  <a:srgbClr val="CC00CC"/>
                </a:solidFill>
                <a:cs typeface="Arial" charset="0"/>
              </a:rPr>
              <a:t>w</a:t>
            </a:r>
            <a:r>
              <a:rPr lang="en-US" sz="2400" dirty="0">
                <a:solidFill>
                  <a:srgbClr val="CC00CC"/>
                </a:solidFill>
                <a:cs typeface="Arial" charset="0"/>
              </a:rPr>
              <a:t>(x) = w</a:t>
            </a:r>
            <a:r>
              <a:rPr lang="en-US" sz="2400" baseline="-25000" dirty="0">
                <a:solidFill>
                  <a:srgbClr val="CC00CC"/>
                </a:solidFill>
                <a:cs typeface="Arial" charset="0"/>
              </a:rPr>
              <a:t>0</a:t>
            </a:r>
            <a:r>
              <a:rPr lang="en-US" sz="2400" dirty="0">
                <a:solidFill>
                  <a:srgbClr val="CC00CC"/>
                </a:solidFill>
                <a:cs typeface="Arial" charset="0"/>
              </a:rPr>
              <a:t> + w</a:t>
            </a:r>
            <a:r>
              <a:rPr lang="en-US" sz="2400" baseline="-25000" dirty="0">
                <a:solidFill>
                  <a:srgbClr val="CC00CC"/>
                </a:solidFill>
                <a:cs typeface="Arial" charset="0"/>
              </a:rPr>
              <a:t>1</a:t>
            </a:r>
            <a:r>
              <a:rPr lang="en-US" sz="2400" dirty="0">
                <a:solidFill>
                  <a:srgbClr val="CC00CC"/>
                </a:solidFill>
                <a:cs typeface="Arial" charset="0"/>
              </a:rPr>
              <a:t>x</a:t>
            </a:r>
          </a:p>
        </p:txBody>
      </p:sp>
      <p:sp>
        <p:nvSpPr>
          <p:cNvPr id="6" name="TextBox 5"/>
          <p:cNvSpPr txBox="1"/>
          <p:nvPr/>
        </p:nvSpPr>
        <p:spPr>
          <a:xfrm>
            <a:off x="7391400" y="5943600"/>
            <a:ext cx="4068391" cy="461665"/>
          </a:xfrm>
          <a:prstGeom prst="rect">
            <a:avLst/>
          </a:prstGeom>
          <a:noFill/>
        </p:spPr>
        <p:txBody>
          <a:bodyPr wrap="none" rtlCol="0">
            <a:spAutoFit/>
          </a:bodyPr>
          <a:lstStyle/>
          <a:p>
            <a:r>
              <a:rPr lang="en-US" sz="2400" dirty="0"/>
              <a:t>Berkeley house prices, 2009</a:t>
            </a:r>
          </a:p>
        </p:txBody>
      </p:sp>
      <p:pic>
        <p:nvPicPr>
          <p:cNvPr id="7" name="Picture 6" descr="house-pric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167" y="1524000"/>
            <a:ext cx="5995883" cy="4191000"/>
          </a:xfrm>
          <a:prstGeom prst="rect">
            <a:avLst/>
          </a:prstGeom>
        </p:spPr>
      </p:pic>
      <p:sp>
        <p:nvSpPr>
          <p:cNvPr id="8" name="TextBox 7"/>
          <p:cNvSpPr txBox="1"/>
          <p:nvPr/>
        </p:nvSpPr>
        <p:spPr>
          <a:xfrm>
            <a:off x="3509732" y="4343400"/>
            <a:ext cx="338554" cy="461665"/>
          </a:xfrm>
          <a:prstGeom prst="rect">
            <a:avLst/>
          </a:prstGeom>
          <a:noFill/>
        </p:spPr>
        <p:txBody>
          <a:bodyPr wrap="none" rtlCol="0">
            <a:spAutoFit/>
          </a:bodyPr>
          <a:lstStyle/>
          <a:p>
            <a:r>
              <a:rPr lang="en-US" sz="2400" dirty="0">
                <a:solidFill>
                  <a:srgbClr val="CC00CC"/>
                </a:solidFill>
              </a:rPr>
              <a:t>x</a:t>
            </a:r>
          </a:p>
        </p:txBody>
      </p:sp>
      <p:sp>
        <p:nvSpPr>
          <p:cNvPr id="549" name="Text Box 536"/>
          <p:cNvSpPr txBox="1">
            <a:spLocks noChangeArrowheads="1"/>
          </p:cNvSpPr>
          <p:nvPr/>
        </p:nvSpPr>
        <p:spPr bwMode="auto">
          <a:xfrm>
            <a:off x="421092" y="2514600"/>
            <a:ext cx="874308" cy="461665"/>
          </a:xfrm>
          <a:prstGeom prst="rect">
            <a:avLst/>
          </a:prstGeom>
          <a:noFill/>
          <a:ln w="28575" algn="ctr">
            <a:noFill/>
            <a:miter lim="800000"/>
            <a:headEnd/>
            <a:tailEnd/>
          </a:ln>
        </p:spPr>
        <p:txBody>
          <a:bodyPr wrap="none">
            <a:spAutoFit/>
          </a:bodyPr>
          <a:lstStyle/>
          <a:p>
            <a:pPr algn="ctr"/>
            <a:r>
              <a:rPr lang="en-US" sz="2400" dirty="0" err="1">
                <a:solidFill>
                  <a:srgbClr val="CC00CC"/>
                </a:solidFill>
                <a:cs typeface="Arial" charset="0"/>
              </a:rPr>
              <a:t>h</a:t>
            </a:r>
            <a:r>
              <a:rPr lang="en-US" sz="2400" b="1" baseline="-25000" dirty="0" err="1">
                <a:solidFill>
                  <a:srgbClr val="CC00CC"/>
                </a:solidFill>
                <a:cs typeface="Arial" charset="0"/>
              </a:rPr>
              <a:t>w</a:t>
            </a:r>
            <a:r>
              <a:rPr lang="en-US" sz="2400" dirty="0">
                <a:solidFill>
                  <a:srgbClr val="CC00CC"/>
                </a:solidFill>
                <a:cs typeface="Arial" charset="0"/>
              </a:rPr>
              <a:t>(x)</a:t>
            </a:r>
          </a:p>
        </p:txBody>
      </p:sp>
      <p:sp>
        <p:nvSpPr>
          <p:cNvPr id="2" name="Slide Number Placeholder 1">
            <a:extLst>
              <a:ext uri="{FF2B5EF4-FFF2-40B4-BE49-F238E27FC236}">
                <a16:creationId xmlns:a16="http://schemas.microsoft.com/office/drawing/2014/main" id="{816C2B84-272C-2C46-885F-1EC9A357D371}"/>
              </a:ext>
            </a:extLst>
          </p:cNvPr>
          <p:cNvSpPr>
            <a:spLocks noGrp="1"/>
          </p:cNvSpPr>
          <p:nvPr>
            <p:ph type="sldNum" sz="quarter" idx="12"/>
          </p:nvPr>
        </p:nvSpPr>
        <p:spPr/>
        <p:txBody>
          <a:bodyPr/>
          <a:lstStyle/>
          <a:p>
            <a:fld id="{D8C2E80E-A818-EA4B-839C-9030708D7285}" type="slidenum">
              <a:rPr lang="en-US" smtClean="0"/>
              <a:t>67</a:t>
            </a:fld>
            <a:endParaRPr lang="en-US" dirty="0"/>
          </a:p>
        </p:txBody>
      </p:sp>
      <p:sp>
        <p:nvSpPr>
          <p:cNvPr id="4" name="Date Placeholder 3">
            <a:extLst>
              <a:ext uri="{FF2B5EF4-FFF2-40B4-BE49-F238E27FC236}">
                <a16:creationId xmlns:a16="http://schemas.microsoft.com/office/drawing/2014/main" id="{9BE02CB7-326B-C54F-AA42-F93E0CBA602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091F407-6D53-E946-AA13-E2CD04A783C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784646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a:solidFill>
                  <a:schemeClr val="tx1"/>
                </a:solidFill>
                <a:sym typeface="Symbol" pitchFamily="18" charset="2"/>
              </a:rPr>
              <a:t>Prediction error</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1735353" y="4038600"/>
            <a:ext cx="2328432" cy="461665"/>
          </a:xfrm>
          <a:prstGeom prst="rect">
            <a:avLst/>
          </a:prstGeom>
          <a:noFill/>
          <a:ln w="28575" algn="ctr">
            <a:noFill/>
            <a:miter lim="800000"/>
            <a:headEnd/>
            <a:tailEnd/>
          </a:ln>
        </p:spPr>
        <p:txBody>
          <a:bodyPr wrap="none">
            <a:spAutoFit/>
          </a:bodyPr>
          <a:lstStyle/>
          <a:p>
            <a:pPr algn="ctr"/>
            <a:r>
              <a:rPr lang="en-US" sz="2400" dirty="0">
                <a:cs typeface="Arial" charset="0"/>
              </a:rPr>
              <a:t>Prediction </a:t>
            </a:r>
            <a:r>
              <a:rPr lang="en-US" sz="2400" dirty="0" err="1">
                <a:solidFill>
                  <a:srgbClr val="CC00CC"/>
                </a:solidFill>
                <a:cs typeface="Arial" charset="0"/>
              </a:rPr>
              <a:t>h</a:t>
            </a:r>
            <a:r>
              <a:rPr lang="en-US" sz="2400" b="1" baseline="-25000" dirty="0" err="1">
                <a:solidFill>
                  <a:srgbClr val="CC00CC"/>
                </a:solidFill>
                <a:cs typeface="Arial" charset="0"/>
              </a:rPr>
              <a:t>w</a:t>
            </a:r>
            <a:r>
              <a:rPr lang="en-US" sz="2400" dirty="0">
                <a:solidFill>
                  <a:srgbClr val="CC00CC"/>
                </a:solidFill>
                <a:cs typeface="Arial" charset="0"/>
              </a:rPr>
              <a:t>(x)</a:t>
            </a:r>
          </a:p>
        </p:txBody>
      </p:sp>
      <p:sp>
        <p:nvSpPr>
          <p:cNvPr id="20539" name="Text Box 74"/>
          <p:cNvSpPr txBox="1">
            <a:spLocks noChangeArrowheads="1"/>
          </p:cNvSpPr>
          <p:nvPr/>
        </p:nvSpPr>
        <p:spPr bwMode="auto">
          <a:xfrm>
            <a:off x="1905000" y="3581400"/>
            <a:ext cx="2083473" cy="461665"/>
          </a:xfrm>
          <a:prstGeom prst="rect">
            <a:avLst/>
          </a:prstGeom>
          <a:noFill/>
          <a:ln w="28575" algn="ctr">
            <a:noFill/>
            <a:miter lim="800000"/>
            <a:headEnd/>
            <a:tailEnd/>
          </a:ln>
        </p:spPr>
        <p:txBody>
          <a:bodyPr wrap="none">
            <a:spAutoFit/>
          </a:bodyPr>
          <a:lstStyle/>
          <a:p>
            <a:pPr algn="ctr"/>
            <a:r>
              <a:rPr lang="en-US" sz="2400" dirty="0">
                <a:cs typeface="Arial" charset="0"/>
              </a:rPr>
              <a:t>Observation </a:t>
            </a:r>
            <a:r>
              <a:rPr lang="en-US" sz="2400" dirty="0">
                <a:solidFill>
                  <a:srgbClr val="CC00CC"/>
                </a:solidFill>
                <a:cs typeface="Arial" charset="0"/>
              </a:rPr>
              <a:t>y</a:t>
            </a:r>
            <a:endParaRPr lang="en-US" sz="2400" dirty="0">
              <a:cs typeface="Arial" charset="0"/>
            </a:endParaRPr>
          </a:p>
        </p:txBody>
      </p:sp>
      <p:sp>
        <p:nvSpPr>
          <p:cNvPr id="75" name="Text Box 536"/>
          <p:cNvSpPr txBox="1">
            <a:spLocks noChangeArrowheads="1"/>
          </p:cNvSpPr>
          <p:nvPr/>
        </p:nvSpPr>
        <p:spPr bwMode="auto">
          <a:xfrm>
            <a:off x="633524" y="1447800"/>
            <a:ext cx="4484070" cy="461665"/>
          </a:xfrm>
          <a:prstGeom prst="rect">
            <a:avLst/>
          </a:prstGeom>
          <a:noFill/>
          <a:ln w="28575" algn="ctr">
            <a:noFill/>
            <a:miter lim="800000"/>
            <a:headEnd/>
            <a:tailEnd/>
          </a:ln>
        </p:spPr>
        <p:txBody>
          <a:bodyPr wrap="none">
            <a:spAutoFit/>
          </a:bodyPr>
          <a:lstStyle/>
          <a:p>
            <a:pPr algn="ctr"/>
            <a:r>
              <a:rPr lang="en-US" sz="2400" dirty="0">
                <a:cs typeface="Arial" charset="0"/>
              </a:rPr>
              <a:t>Error on one instance: </a:t>
            </a:r>
            <a:r>
              <a:rPr lang="en-US" sz="2400" dirty="0">
                <a:solidFill>
                  <a:srgbClr val="CC00CC"/>
                </a:solidFill>
                <a:cs typeface="Arial" charset="0"/>
              </a:rPr>
              <a:t>y – </a:t>
            </a:r>
            <a:r>
              <a:rPr lang="en-US" sz="2400" dirty="0" err="1">
                <a:solidFill>
                  <a:srgbClr val="CC00CC"/>
                </a:solidFill>
                <a:cs typeface="Arial" charset="0"/>
              </a:rPr>
              <a:t>h</a:t>
            </a:r>
            <a:r>
              <a:rPr lang="en-US" sz="2400" b="1" baseline="-25000" dirty="0" err="1">
                <a:solidFill>
                  <a:srgbClr val="CC00CC"/>
                </a:solidFill>
                <a:cs typeface="Arial" charset="0"/>
              </a:rPr>
              <a:t>w</a:t>
            </a:r>
            <a:r>
              <a:rPr lang="en-US" sz="2400" dirty="0">
                <a:solidFill>
                  <a:srgbClr val="CC00CC"/>
                </a:solidFill>
                <a:cs typeface="Arial" charset="0"/>
              </a:rPr>
              <a:t>(x)</a:t>
            </a:r>
          </a:p>
        </p:txBody>
      </p:sp>
      <p:sp>
        <p:nvSpPr>
          <p:cNvPr id="77" name="TextBox 76"/>
          <p:cNvSpPr txBox="1"/>
          <p:nvPr/>
        </p:nvSpPr>
        <p:spPr>
          <a:xfrm>
            <a:off x="6595646" y="6019800"/>
            <a:ext cx="338554" cy="461665"/>
          </a:xfrm>
          <a:prstGeom prst="rect">
            <a:avLst/>
          </a:prstGeom>
          <a:noFill/>
        </p:spPr>
        <p:txBody>
          <a:bodyPr wrap="none" rtlCol="0">
            <a:spAutoFit/>
          </a:bodyPr>
          <a:lstStyle/>
          <a:p>
            <a:r>
              <a:rPr lang="en-US" sz="2400" dirty="0">
                <a:solidFill>
                  <a:srgbClr val="CC00CC"/>
                </a:solidFill>
              </a:rPr>
              <a:t>x</a:t>
            </a:r>
          </a:p>
        </p:txBody>
      </p:sp>
      <p:sp>
        <p:nvSpPr>
          <p:cNvPr id="2" name="Slide Number Placeholder 1">
            <a:extLst>
              <a:ext uri="{FF2B5EF4-FFF2-40B4-BE49-F238E27FC236}">
                <a16:creationId xmlns:a16="http://schemas.microsoft.com/office/drawing/2014/main" id="{58E6C08C-562E-6B43-8F36-A459D24D54C5}"/>
              </a:ext>
            </a:extLst>
          </p:cNvPr>
          <p:cNvSpPr>
            <a:spLocks noGrp="1"/>
          </p:cNvSpPr>
          <p:nvPr>
            <p:ph type="sldNum" sz="quarter" idx="12"/>
          </p:nvPr>
        </p:nvSpPr>
        <p:spPr/>
        <p:txBody>
          <a:bodyPr/>
          <a:lstStyle/>
          <a:p>
            <a:fld id="{D8C2E80E-A818-EA4B-839C-9030708D7285}" type="slidenum">
              <a:rPr lang="en-US" smtClean="0"/>
              <a:t>68</a:t>
            </a:fld>
            <a:endParaRPr lang="en-US" dirty="0"/>
          </a:p>
        </p:txBody>
      </p:sp>
      <p:sp>
        <p:nvSpPr>
          <p:cNvPr id="3" name="Date Placeholder 2">
            <a:extLst>
              <a:ext uri="{FF2B5EF4-FFF2-40B4-BE49-F238E27FC236}">
                <a16:creationId xmlns:a16="http://schemas.microsoft.com/office/drawing/2014/main" id="{B7183C7B-4D68-7545-BE6B-F81995D9D194}"/>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B4494A2E-F949-FC4C-AB1B-6F393B0F226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16304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7DCC-4732-F145-87CE-2D822F4C479D}"/>
              </a:ext>
            </a:extLst>
          </p:cNvPr>
          <p:cNvSpPr>
            <a:spLocks noGrp="1"/>
          </p:cNvSpPr>
          <p:nvPr>
            <p:ph type="title"/>
          </p:nvPr>
        </p:nvSpPr>
        <p:spPr/>
        <p:txBody>
          <a:bodyPr/>
          <a:lstStyle/>
          <a:p>
            <a:r>
              <a:rPr lang="en-US" dirty="0"/>
              <a:t>Find w</a:t>
            </a:r>
          </a:p>
        </p:txBody>
      </p:sp>
      <p:sp>
        <p:nvSpPr>
          <p:cNvPr id="4" name="Content Placeholder 3">
            <a:extLst>
              <a:ext uri="{FF2B5EF4-FFF2-40B4-BE49-F238E27FC236}">
                <a16:creationId xmlns:a16="http://schemas.microsoft.com/office/drawing/2014/main" id="{217F5F7E-DBFD-EC4A-A845-515B97D0ED4D}"/>
              </a:ext>
            </a:extLst>
          </p:cNvPr>
          <p:cNvSpPr>
            <a:spLocks noGrp="1"/>
          </p:cNvSpPr>
          <p:nvPr>
            <p:ph idx="1"/>
          </p:nvPr>
        </p:nvSpPr>
        <p:spPr/>
        <p:txBody>
          <a:bodyPr/>
          <a:lstStyle/>
          <a:p>
            <a:r>
              <a:rPr lang="en-US" dirty="0"/>
              <a:t>Define loss function</a:t>
            </a:r>
            <a:br>
              <a:rPr lang="en-US" dirty="0"/>
            </a:br>
            <a:endParaRPr lang="en-US" dirty="0"/>
          </a:p>
          <a:p>
            <a:r>
              <a:rPr lang="en-US" dirty="0"/>
              <a:t>Find w* to minimize loss function</a:t>
            </a:r>
          </a:p>
        </p:txBody>
      </p:sp>
      <p:sp>
        <p:nvSpPr>
          <p:cNvPr id="3" name="Slide Number Placeholder 2">
            <a:extLst>
              <a:ext uri="{FF2B5EF4-FFF2-40B4-BE49-F238E27FC236}">
                <a16:creationId xmlns:a16="http://schemas.microsoft.com/office/drawing/2014/main" id="{C1CD662E-7B1C-7D4D-8577-35A5B0A1714C}"/>
              </a:ext>
            </a:extLst>
          </p:cNvPr>
          <p:cNvSpPr>
            <a:spLocks noGrp="1"/>
          </p:cNvSpPr>
          <p:nvPr>
            <p:ph type="sldNum" sz="quarter" idx="12"/>
          </p:nvPr>
        </p:nvSpPr>
        <p:spPr/>
        <p:txBody>
          <a:bodyPr/>
          <a:lstStyle/>
          <a:p>
            <a:fld id="{D8C2E80E-A818-EA4B-839C-9030708D7285}" type="slidenum">
              <a:rPr lang="en-US" smtClean="0"/>
              <a:t>69</a:t>
            </a:fld>
            <a:endParaRPr lang="en-US" dirty="0"/>
          </a:p>
        </p:txBody>
      </p:sp>
      <p:sp>
        <p:nvSpPr>
          <p:cNvPr id="5" name="Date Placeholder 4">
            <a:extLst>
              <a:ext uri="{FF2B5EF4-FFF2-40B4-BE49-F238E27FC236}">
                <a16:creationId xmlns:a16="http://schemas.microsoft.com/office/drawing/2014/main" id="{07DCB33A-61DD-1445-A080-EE2DDEC1B32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E90BDFC-D919-5D47-8FC6-3C74F576EE6A}"/>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0912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938C-E776-3349-89E4-0489DA02ECF6}"/>
              </a:ext>
            </a:extLst>
          </p:cNvPr>
          <p:cNvSpPr>
            <a:spLocks noGrp="1"/>
          </p:cNvSpPr>
          <p:nvPr>
            <p:ph type="title"/>
          </p:nvPr>
        </p:nvSpPr>
        <p:spPr/>
        <p:txBody>
          <a:bodyPr/>
          <a:lstStyle/>
          <a:p>
            <a:r>
              <a:rPr lang="en-US" dirty="0"/>
              <a:t>Facebook</a:t>
            </a:r>
          </a:p>
        </p:txBody>
      </p:sp>
      <p:sp>
        <p:nvSpPr>
          <p:cNvPr id="3" name="Content Placeholder 2">
            <a:extLst>
              <a:ext uri="{FF2B5EF4-FFF2-40B4-BE49-F238E27FC236}">
                <a16:creationId xmlns:a16="http://schemas.microsoft.com/office/drawing/2014/main" id="{C197CC45-B570-5342-AF95-1212A8F83376}"/>
              </a:ext>
            </a:extLst>
          </p:cNvPr>
          <p:cNvSpPr>
            <a:spLocks noGrp="1"/>
          </p:cNvSpPr>
          <p:nvPr>
            <p:ph idx="1"/>
          </p:nvPr>
        </p:nvSpPr>
        <p:spPr>
          <a:xfrm>
            <a:off x="244032" y="1292909"/>
            <a:ext cx="6283377" cy="4429125"/>
          </a:xfrm>
        </p:spPr>
        <p:txBody>
          <a:bodyPr/>
          <a:lstStyle/>
          <a:p>
            <a:r>
              <a:rPr lang="en-US" dirty="0"/>
              <a:t>The News Feed uses machine learning to personalize each member's feed. </a:t>
            </a:r>
          </a:p>
          <a:p>
            <a:r>
              <a:rPr lang="en-US" dirty="0"/>
              <a:t>If a member frequently stops scrolling to read a particular friend's posts, the News Feed will start to show more of that friend's activity earlier in the feed. </a:t>
            </a:r>
          </a:p>
        </p:txBody>
      </p:sp>
      <p:sp>
        <p:nvSpPr>
          <p:cNvPr id="5" name="Slide Number Placeholder 4">
            <a:extLst>
              <a:ext uri="{FF2B5EF4-FFF2-40B4-BE49-F238E27FC236}">
                <a16:creationId xmlns:a16="http://schemas.microsoft.com/office/drawing/2014/main" id="{1D483873-2965-5446-B15A-0122602B3560}"/>
              </a:ext>
            </a:extLst>
          </p:cNvPr>
          <p:cNvSpPr>
            <a:spLocks noGrp="1"/>
          </p:cNvSpPr>
          <p:nvPr>
            <p:ph type="sldNum" sz="quarter" idx="12"/>
          </p:nvPr>
        </p:nvSpPr>
        <p:spPr/>
        <p:txBody>
          <a:bodyPr/>
          <a:lstStyle/>
          <a:p>
            <a:fld id="{D8C2E80E-A818-EA4B-839C-9030708D7285}" type="slidenum">
              <a:rPr lang="en-US" smtClean="0"/>
              <a:t>7</a:t>
            </a:fld>
            <a:endParaRPr lang="en-US" dirty="0"/>
          </a:p>
        </p:txBody>
      </p:sp>
      <p:sp>
        <p:nvSpPr>
          <p:cNvPr id="6" name="Title 1">
            <a:extLst>
              <a:ext uri="{FF2B5EF4-FFF2-40B4-BE49-F238E27FC236}">
                <a16:creationId xmlns:a16="http://schemas.microsoft.com/office/drawing/2014/main" id="{B6A34246-BFB3-C141-9349-AD081595CB9E}"/>
              </a:ext>
            </a:extLst>
          </p:cNvPr>
          <p:cNvSpPr txBox="1">
            <a:spLocks/>
          </p:cNvSpPr>
          <p:nvPr/>
        </p:nvSpPr>
        <p:spPr>
          <a:xfrm>
            <a:off x="314325" y="3286411"/>
            <a:ext cx="11387137" cy="1271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Google</a:t>
            </a:r>
          </a:p>
        </p:txBody>
      </p:sp>
      <p:pic>
        <p:nvPicPr>
          <p:cNvPr id="8" name="Picture 7">
            <a:extLst>
              <a:ext uri="{FF2B5EF4-FFF2-40B4-BE49-F238E27FC236}">
                <a16:creationId xmlns:a16="http://schemas.microsoft.com/office/drawing/2014/main" id="{5ED97194-9C56-2242-966F-3FDD62F36358}"/>
              </a:ext>
            </a:extLst>
          </p:cNvPr>
          <p:cNvPicPr>
            <a:picLocks noChangeAspect="1"/>
          </p:cNvPicPr>
          <p:nvPr/>
        </p:nvPicPr>
        <p:blipFill>
          <a:blip r:embed="rId3"/>
          <a:stretch>
            <a:fillRect/>
          </a:stretch>
        </p:blipFill>
        <p:spPr>
          <a:xfrm>
            <a:off x="314325" y="4467005"/>
            <a:ext cx="3619500" cy="2247900"/>
          </a:xfrm>
          <a:prstGeom prst="rect">
            <a:avLst/>
          </a:prstGeom>
        </p:spPr>
      </p:pic>
      <p:pic>
        <p:nvPicPr>
          <p:cNvPr id="10" name="Picture 9">
            <a:extLst>
              <a:ext uri="{FF2B5EF4-FFF2-40B4-BE49-F238E27FC236}">
                <a16:creationId xmlns:a16="http://schemas.microsoft.com/office/drawing/2014/main" id="{27B45751-2830-4B44-8819-3FDC5D1397CD}"/>
              </a:ext>
            </a:extLst>
          </p:cNvPr>
          <p:cNvPicPr>
            <a:picLocks noChangeAspect="1"/>
          </p:cNvPicPr>
          <p:nvPr/>
        </p:nvPicPr>
        <p:blipFill>
          <a:blip r:embed="rId4"/>
          <a:stretch>
            <a:fillRect/>
          </a:stretch>
        </p:blipFill>
        <p:spPr>
          <a:xfrm>
            <a:off x="4732612" y="4025780"/>
            <a:ext cx="4256644" cy="2832220"/>
          </a:xfrm>
          <a:prstGeom prst="rect">
            <a:avLst/>
          </a:prstGeom>
        </p:spPr>
      </p:pic>
      <p:pic>
        <p:nvPicPr>
          <p:cNvPr id="12" name="Picture 11">
            <a:extLst>
              <a:ext uri="{FF2B5EF4-FFF2-40B4-BE49-F238E27FC236}">
                <a16:creationId xmlns:a16="http://schemas.microsoft.com/office/drawing/2014/main" id="{26128047-5B52-0442-8095-AAB3A272BB0C}"/>
              </a:ext>
            </a:extLst>
          </p:cNvPr>
          <p:cNvPicPr>
            <a:picLocks noChangeAspect="1"/>
          </p:cNvPicPr>
          <p:nvPr/>
        </p:nvPicPr>
        <p:blipFill>
          <a:blip r:embed="rId5"/>
          <a:stretch>
            <a:fillRect/>
          </a:stretch>
        </p:blipFill>
        <p:spPr>
          <a:xfrm>
            <a:off x="6310013" y="7187"/>
            <a:ext cx="5881988" cy="3678548"/>
          </a:xfrm>
          <a:prstGeom prst="rect">
            <a:avLst/>
          </a:prstGeom>
        </p:spPr>
      </p:pic>
      <p:sp>
        <p:nvSpPr>
          <p:cNvPr id="4" name="Date Placeholder 3">
            <a:extLst>
              <a:ext uri="{FF2B5EF4-FFF2-40B4-BE49-F238E27FC236}">
                <a16:creationId xmlns:a16="http://schemas.microsoft.com/office/drawing/2014/main" id="{3B5FD31C-E2A6-A647-A409-64D011EB5403}"/>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FB89BCFE-ED05-5741-9315-819C58E97D7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261899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9650-40C0-4B46-A1D2-41C948D8A095}"/>
              </a:ext>
            </a:extLst>
          </p:cNvPr>
          <p:cNvSpPr>
            <a:spLocks noGrp="1"/>
          </p:cNvSpPr>
          <p:nvPr>
            <p:ph type="title"/>
          </p:nvPr>
        </p:nvSpPr>
        <p:spPr>
          <a:xfrm>
            <a:off x="939941" y="25234"/>
            <a:ext cx="10425746" cy="1609725"/>
          </a:xfrm>
        </p:spPr>
        <p:txBody>
          <a:bodyPr/>
          <a:lstStyle/>
          <a:p>
            <a:r>
              <a:rPr lang="en-US" dirty="0"/>
              <a:t>Just to check if you understand that</a:t>
            </a:r>
          </a:p>
        </p:txBody>
      </p:sp>
      <p:sp>
        <p:nvSpPr>
          <p:cNvPr id="6" name="Slide Number Placeholder 5">
            <a:extLst>
              <a:ext uri="{FF2B5EF4-FFF2-40B4-BE49-F238E27FC236}">
                <a16:creationId xmlns:a16="http://schemas.microsoft.com/office/drawing/2014/main" id="{684D6BC8-0ADA-3243-9D02-9879046225C8}"/>
              </a:ext>
            </a:extLst>
          </p:cNvPr>
          <p:cNvSpPr>
            <a:spLocks noGrp="1"/>
          </p:cNvSpPr>
          <p:nvPr>
            <p:ph type="sldNum" sz="quarter" idx="12"/>
          </p:nvPr>
        </p:nvSpPr>
        <p:spPr/>
        <p:txBody>
          <a:bodyPr/>
          <a:lstStyle/>
          <a:p>
            <a:fld id="{D8C2E80E-A818-EA4B-839C-9030708D7285}" type="slidenum">
              <a:rPr lang="en-US" smtClean="0"/>
              <a:t>70</a:t>
            </a:fld>
            <a:endParaRPr lang="en-US" dirty="0"/>
          </a:p>
        </p:txBody>
      </p:sp>
      <p:pic>
        <p:nvPicPr>
          <p:cNvPr id="7" name="Picture 6">
            <a:extLst>
              <a:ext uri="{FF2B5EF4-FFF2-40B4-BE49-F238E27FC236}">
                <a16:creationId xmlns:a16="http://schemas.microsoft.com/office/drawing/2014/main" id="{44B5AA88-3DFF-E648-AF77-D0CC2D6168A2}"/>
              </a:ext>
            </a:extLst>
          </p:cNvPr>
          <p:cNvPicPr>
            <a:picLocks noChangeAspect="1"/>
          </p:cNvPicPr>
          <p:nvPr/>
        </p:nvPicPr>
        <p:blipFill>
          <a:blip r:embed="rId2"/>
          <a:stretch>
            <a:fillRect/>
          </a:stretch>
        </p:blipFill>
        <p:spPr>
          <a:xfrm>
            <a:off x="4347790" y="1634959"/>
            <a:ext cx="7234611" cy="2998127"/>
          </a:xfrm>
          <a:prstGeom prst="rect">
            <a:avLst/>
          </a:prstGeom>
        </p:spPr>
      </p:pic>
      <p:sp>
        <p:nvSpPr>
          <p:cNvPr id="10" name="Rectangle 9">
            <a:extLst>
              <a:ext uri="{FF2B5EF4-FFF2-40B4-BE49-F238E27FC236}">
                <a16:creationId xmlns:a16="http://schemas.microsoft.com/office/drawing/2014/main" id="{5C3787DF-4C24-E142-AAF5-1AA71B9B52D2}"/>
              </a:ext>
            </a:extLst>
          </p:cNvPr>
          <p:cNvSpPr/>
          <p:nvPr/>
        </p:nvSpPr>
        <p:spPr>
          <a:xfrm>
            <a:off x="4847347" y="4862848"/>
            <a:ext cx="6518340" cy="1200329"/>
          </a:xfrm>
          <a:prstGeom prst="rect">
            <a:avLst/>
          </a:prstGeom>
        </p:spPr>
        <p:txBody>
          <a:bodyPr wrap="square">
            <a:spAutoFit/>
          </a:bodyPr>
          <a:lstStyle/>
          <a:p>
            <a:pPr fontAlgn="base"/>
            <a:r>
              <a:rPr lang="en-US" dirty="0">
                <a:latin typeface="Roboto"/>
              </a:rPr>
              <a:t>Once we find the best W</a:t>
            </a:r>
            <a:r>
              <a:rPr lang="en-US" baseline="-25000" dirty="0">
                <a:latin typeface="Roboto"/>
              </a:rPr>
              <a:t>1</a:t>
            </a:r>
            <a:r>
              <a:rPr lang="en-US" dirty="0">
                <a:latin typeface="Roboto"/>
              </a:rPr>
              <a:t> and W</a:t>
            </a:r>
            <a:r>
              <a:rPr lang="en-US" baseline="-25000" dirty="0">
                <a:latin typeface="Roboto"/>
              </a:rPr>
              <a:t>0</a:t>
            </a:r>
            <a:r>
              <a:rPr lang="en-US" dirty="0">
                <a:latin typeface="Roboto"/>
              </a:rPr>
              <a:t> values, we get the best fit line. So, when we are finally using our model for prediction, it will predict the value of y for the input value of x. </a:t>
            </a:r>
          </a:p>
          <a:p>
            <a:pPr fontAlgn="base"/>
            <a:r>
              <a:rPr lang="en-US" b="1" dirty="0">
                <a:latin typeface="Roboto"/>
              </a:rPr>
              <a:t>How to update W</a:t>
            </a:r>
            <a:r>
              <a:rPr lang="en-US" b="1" baseline="-25000" dirty="0">
                <a:latin typeface="Roboto"/>
              </a:rPr>
              <a:t>1</a:t>
            </a:r>
            <a:r>
              <a:rPr lang="en-US" b="1" dirty="0">
                <a:latin typeface="Roboto"/>
              </a:rPr>
              <a:t> and W</a:t>
            </a:r>
            <a:r>
              <a:rPr lang="en-US" b="1" baseline="-25000" dirty="0">
                <a:latin typeface="Roboto"/>
              </a:rPr>
              <a:t>0</a:t>
            </a:r>
            <a:r>
              <a:rPr lang="en-US" b="1" dirty="0">
                <a:latin typeface="Roboto"/>
              </a:rPr>
              <a:t> values to get the best fit line ?</a:t>
            </a:r>
            <a:endParaRPr lang="en-US" dirty="0">
              <a:latin typeface="Roboto"/>
            </a:endParaRPr>
          </a:p>
        </p:txBody>
      </p:sp>
      <p:pic>
        <p:nvPicPr>
          <p:cNvPr id="11" name="Picture 10">
            <a:extLst>
              <a:ext uri="{FF2B5EF4-FFF2-40B4-BE49-F238E27FC236}">
                <a16:creationId xmlns:a16="http://schemas.microsoft.com/office/drawing/2014/main" id="{BEED3073-9AAE-B84D-884A-7F9FF23623A9}"/>
              </a:ext>
            </a:extLst>
          </p:cNvPr>
          <p:cNvPicPr>
            <a:picLocks noChangeAspect="1"/>
          </p:cNvPicPr>
          <p:nvPr/>
        </p:nvPicPr>
        <p:blipFill>
          <a:blip r:embed="rId3"/>
          <a:stretch>
            <a:fillRect/>
          </a:stretch>
        </p:blipFill>
        <p:spPr>
          <a:xfrm>
            <a:off x="263749" y="2870190"/>
            <a:ext cx="4134617" cy="2532453"/>
          </a:xfrm>
          <a:prstGeom prst="rect">
            <a:avLst/>
          </a:prstGeom>
        </p:spPr>
      </p:pic>
      <p:sp>
        <p:nvSpPr>
          <p:cNvPr id="12" name="Date Placeholder 11">
            <a:extLst>
              <a:ext uri="{FF2B5EF4-FFF2-40B4-BE49-F238E27FC236}">
                <a16:creationId xmlns:a16="http://schemas.microsoft.com/office/drawing/2014/main" id="{59B9B6C4-A553-0341-9E9F-1EE8DC07334B}"/>
              </a:ext>
            </a:extLst>
          </p:cNvPr>
          <p:cNvSpPr>
            <a:spLocks noGrp="1"/>
          </p:cNvSpPr>
          <p:nvPr>
            <p:ph type="dt" sz="half" idx="10"/>
          </p:nvPr>
        </p:nvSpPr>
        <p:spPr/>
        <p:txBody>
          <a:bodyPr/>
          <a:lstStyle/>
          <a:p>
            <a:endParaRPr lang="en-US" dirty="0"/>
          </a:p>
        </p:txBody>
      </p:sp>
      <p:sp>
        <p:nvSpPr>
          <p:cNvPr id="13" name="Footer Placeholder 12">
            <a:extLst>
              <a:ext uri="{FF2B5EF4-FFF2-40B4-BE49-F238E27FC236}">
                <a16:creationId xmlns:a16="http://schemas.microsoft.com/office/drawing/2014/main" id="{D556C85D-1C94-5843-BF30-3CAB157F13BD}"/>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163354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67E13A17-569B-B54C-AF3A-43388D6EF99C}"/>
              </a:ext>
            </a:extLst>
          </p:cNvPr>
          <p:cNvSpPr>
            <a:spLocks noGrp="1"/>
          </p:cNvSpPr>
          <p:nvPr>
            <p:ph type="sldNum" sz="quarter" idx="12"/>
          </p:nvPr>
        </p:nvSpPr>
        <p:spPr/>
        <p:txBody>
          <a:bodyPr/>
          <a:lstStyle/>
          <a:p>
            <a:fld id="{D8C2E80E-A818-EA4B-839C-9030708D7285}" type="slidenum">
              <a:rPr lang="en-US" smtClean="0"/>
              <a:t>71</a:t>
            </a:fld>
            <a:endParaRPr lang="en-US" dirty="0"/>
          </a:p>
        </p:txBody>
      </p:sp>
      <p:pic>
        <p:nvPicPr>
          <p:cNvPr id="7" name="Picture 6">
            <a:extLst>
              <a:ext uri="{FF2B5EF4-FFF2-40B4-BE49-F238E27FC236}">
                <a16:creationId xmlns:a16="http://schemas.microsoft.com/office/drawing/2014/main" id="{9A342BAE-913E-224B-808C-9E6CF2F7CE25}"/>
              </a:ext>
            </a:extLst>
          </p:cNvPr>
          <p:cNvPicPr>
            <a:picLocks noChangeAspect="1"/>
          </p:cNvPicPr>
          <p:nvPr/>
        </p:nvPicPr>
        <p:blipFill>
          <a:blip r:embed="rId3"/>
          <a:stretch>
            <a:fillRect/>
          </a:stretch>
        </p:blipFill>
        <p:spPr>
          <a:xfrm>
            <a:off x="0" y="135850"/>
            <a:ext cx="5375825" cy="6136934"/>
          </a:xfrm>
          <a:prstGeom prst="rect">
            <a:avLst/>
          </a:prstGeom>
        </p:spPr>
        <p:style>
          <a:lnRef idx="2">
            <a:schemeClr val="dk1"/>
          </a:lnRef>
          <a:fillRef idx="1">
            <a:schemeClr val="lt1"/>
          </a:fillRef>
          <a:effectRef idx="0">
            <a:schemeClr val="dk1"/>
          </a:effectRef>
          <a:fontRef idx="minor">
            <a:schemeClr val="dk1"/>
          </a:fontRef>
        </p:style>
      </p:pic>
      <p:sp>
        <p:nvSpPr>
          <p:cNvPr id="8" name="Date Placeholder 7">
            <a:extLst>
              <a:ext uri="{FF2B5EF4-FFF2-40B4-BE49-F238E27FC236}">
                <a16:creationId xmlns:a16="http://schemas.microsoft.com/office/drawing/2014/main" id="{9E423485-2742-8B48-B7FE-AA415EC25B94}"/>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EC1DFE45-CEE0-214D-8C91-DF775196A2B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1761507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CE0E-0177-1F47-B20E-D46464630A8B}"/>
              </a:ext>
            </a:extLst>
          </p:cNvPr>
          <p:cNvSpPr>
            <a:spLocks noGrp="1"/>
          </p:cNvSpPr>
          <p:nvPr>
            <p:ph type="title"/>
          </p:nvPr>
        </p:nvSpPr>
        <p:spPr>
          <a:xfrm>
            <a:off x="153116" y="266160"/>
            <a:ext cx="9051925" cy="1276337"/>
          </a:xfrm>
        </p:spPr>
        <p:txBody>
          <a:bodyPr>
            <a:normAutofit/>
          </a:bodyPr>
          <a:lstStyle/>
          <a:p>
            <a:r>
              <a:rPr lang="en-US" b="1" dirty="0"/>
              <a:t>Cost Function (J):</a:t>
            </a:r>
            <a:endParaRPr lang="en-US" dirty="0"/>
          </a:p>
        </p:txBody>
      </p:sp>
      <p:sp>
        <p:nvSpPr>
          <p:cNvPr id="3" name="Content Placeholder 2">
            <a:extLst>
              <a:ext uri="{FF2B5EF4-FFF2-40B4-BE49-F238E27FC236}">
                <a16:creationId xmlns:a16="http://schemas.microsoft.com/office/drawing/2014/main" id="{6C094935-C4F6-BF47-8B25-59DB79674D82}"/>
              </a:ext>
            </a:extLst>
          </p:cNvPr>
          <p:cNvSpPr>
            <a:spLocks noGrp="1"/>
          </p:cNvSpPr>
          <p:nvPr>
            <p:ph idx="1"/>
          </p:nvPr>
        </p:nvSpPr>
        <p:spPr>
          <a:xfrm>
            <a:off x="425962" y="1595450"/>
            <a:ext cx="5670037" cy="3986213"/>
          </a:xfrm>
        </p:spPr>
        <p:txBody>
          <a:bodyPr/>
          <a:lstStyle/>
          <a:p>
            <a:r>
              <a:rPr lang="en-US" dirty="0"/>
              <a:t>Cost function(J) of Linear Regression can be the </a:t>
            </a:r>
            <a:r>
              <a:rPr lang="en-US" b="1" dirty="0"/>
              <a:t>Root Mean Squared Error (RMSE)</a:t>
            </a:r>
            <a:r>
              <a:rPr lang="en-US" dirty="0"/>
              <a:t> between predicted y value (</a:t>
            </a:r>
            <a:r>
              <a:rPr lang="en-US" dirty="0" err="1"/>
              <a:t>pred</a:t>
            </a:r>
            <a:r>
              <a:rPr lang="en-US" dirty="0"/>
              <a:t>) and true y value (y)</a:t>
            </a:r>
          </a:p>
          <a:p>
            <a:endParaRPr lang="en-US" dirty="0"/>
          </a:p>
          <a:p>
            <a:r>
              <a:rPr lang="en-US" dirty="0"/>
              <a:t>or</a:t>
            </a:r>
          </a:p>
        </p:txBody>
      </p:sp>
      <p:sp>
        <p:nvSpPr>
          <p:cNvPr id="6" name="Slide Number Placeholder 5">
            <a:extLst>
              <a:ext uri="{FF2B5EF4-FFF2-40B4-BE49-F238E27FC236}">
                <a16:creationId xmlns:a16="http://schemas.microsoft.com/office/drawing/2014/main" id="{67E13A17-569B-B54C-AF3A-43388D6EF99C}"/>
              </a:ext>
            </a:extLst>
          </p:cNvPr>
          <p:cNvSpPr>
            <a:spLocks noGrp="1"/>
          </p:cNvSpPr>
          <p:nvPr>
            <p:ph type="sldNum" sz="quarter" idx="12"/>
          </p:nvPr>
        </p:nvSpPr>
        <p:spPr/>
        <p:txBody>
          <a:bodyPr/>
          <a:lstStyle/>
          <a:p>
            <a:fld id="{D8C2E80E-A818-EA4B-839C-9030708D7285}" type="slidenum">
              <a:rPr lang="en-US" smtClean="0"/>
              <a:t>72</a:t>
            </a:fld>
            <a:endParaRPr lang="en-US" dirty="0"/>
          </a:p>
        </p:txBody>
      </p:sp>
      <p:pic>
        <p:nvPicPr>
          <p:cNvPr id="8" name="Picture 7">
            <a:extLst>
              <a:ext uri="{FF2B5EF4-FFF2-40B4-BE49-F238E27FC236}">
                <a16:creationId xmlns:a16="http://schemas.microsoft.com/office/drawing/2014/main" id="{3305702D-F50E-C84D-AA3E-D9C28D81A0BD}"/>
              </a:ext>
            </a:extLst>
          </p:cNvPr>
          <p:cNvPicPr>
            <a:picLocks noChangeAspect="1"/>
          </p:cNvPicPr>
          <p:nvPr/>
        </p:nvPicPr>
        <p:blipFill>
          <a:blip r:embed="rId3"/>
          <a:stretch>
            <a:fillRect/>
          </a:stretch>
        </p:blipFill>
        <p:spPr>
          <a:xfrm>
            <a:off x="6096000" y="324136"/>
            <a:ext cx="5942884" cy="5733243"/>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1D5DDF24-A4D5-6749-85AE-3D21A49811F9}"/>
              </a:ext>
            </a:extLst>
          </p:cNvPr>
          <p:cNvPicPr>
            <a:picLocks noChangeAspect="1"/>
          </p:cNvPicPr>
          <p:nvPr/>
        </p:nvPicPr>
        <p:blipFill>
          <a:blip r:embed="rId4"/>
          <a:stretch>
            <a:fillRect/>
          </a:stretch>
        </p:blipFill>
        <p:spPr>
          <a:xfrm>
            <a:off x="425963" y="3690581"/>
            <a:ext cx="5448976" cy="2582203"/>
          </a:xfrm>
          <a:prstGeom prst="rect">
            <a:avLst/>
          </a:prstGeom>
        </p:spPr>
      </p:pic>
      <p:sp>
        <p:nvSpPr>
          <p:cNvPr id="7" name="Date Placeholder 6">
            <a:extLst>
              <a:ext uri="{FF2B5EF4-FFF2-40B4-BE49-F238E27FC236}">
                <a16:creationId xmlns:a16="http://schemas.microsoft.com/office/drawing/2014/main" id="{8DBD13E6-EB3C-9F4C-B787-FBA9FA689C9B}"/>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A4EA6719-C554-C542-AAED-F9EA797127F0}"/>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928177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FCFC-3D2C-2348-80FB-F914C8956F71}"/>
              </a:ext>
            </a:extLst>
          </p:cNvPr>
          <p:cNvSpPr>
            <a:spLocks noGrp="1"/>
          </p:cNvSpPr>
          <p:nvPr>
            <p:ph type="title"/>
          </p:nvPr>
        </p:nvSpPr>
        <p:spPr>
          <a:xfrm>
            <a:off x="750628" y="327548"/>
            <a:ext cx="9051925" cy="1609725"/>
          </a:xfrm>
        </p:spPr>
        <p:txBody>
          <a:bodyPr/>
          <a:lstStyle/>
          <a:p>
            <a:r>
              <a:rPr lang="en-US" dirty="0"/>
              <a:t>How to choose W</a:t>
            </a:r>
            <a:r>
              <a:rPr lang="en-US" baseline="-25000" dirty="0"/>
              <a:t>0</a:t>
            </a:r>
            <a:r>
              <a:rPr lang="en-US" dirty="0"/>
              <a:t> and W</a:t>
            </a:r>
            <a:r>
              <a:rPr lang="en-US" baseline="-25000" dirty="0"/>
              <a:t>1 </a:t>
            </a:r>
            <a:endParaRPr lang="en-US" dirty="0"/>
          </a:p>
        </p:txBody>
      </p:sp>
      <p:sp>
        <p:nvSpPr>
          <p:cNvPr id="3" name="Content Placeholder 2">
            <a:extLst>
              <a:ext uri="{FF2B5EF4-FFF2-40B4-BE49-F238E27FC236}">
                <a16:creationId xmlns:a16="http://schemas.microsoft.com/office/drawing/2014/main" id="{2107BC42-FC2A-EF46-A7F5-6EAB082620E5}"/>
              </a:ext>
            </a:extLst>
          </p:cNvPr>
          <p:cNvSpPr>
            <a:spLocks noGrp="1"/>
          </p:cNvSpPr>
          <p:nvPr>
            <p:ph idx="1"/>
          </p:nvPr>
        </p:nvSpPr>
        <p:spPr>
          <a:xfrm>
            <a:off x="654705" y="2221484"/>
            <a:ext cx="10342525" cy="4051300"/>
          </a:xfrm>
        </p:spPr>
        <p:txBody>
          <a:bodyPr/>
          <a:lstStyle/>
          <a:p>
            <a:r>
              <a:rPr lang="en-US" dirty="0"/>
              <a:t>To minimize the cost function, the model needs to have the best value of W</a:t>
            </a:r>
            <a:r>
              <a:rPr lang="en-US" baseline="-25000" dirty="0"/>
              <a:t>0</a:t>
            </a:r>
            <a:r>
              <a:rPr lang="en-US" dirty="0"/>
              <a:t> and W</a:t>
            </a:r>
            <a:r>
              <a:rPr lang="en-US" baseline="-25000" dirty="0"/>
              <a:t>1</a:t>
            </a:r>
            <a:r>
              <a:rPr lang="en-US" dirty="0"/>
              <a:t> . </a:t>
            </a:r>
          </a:p>
          <a:p>
            <a:r>
              <a:rPr lang="en-US" dirty="0"/>
              <a:t>Initially model selects W</a:t>
            </a:r>
            <a:r>
              <a:rPr lang="en-US" baseline="-25000" dirty="0"/>
              <a:t>0</a:t>
            </a:r>
            <a:r>
              <a:rPr lang="en-US" dirty="0"/>
              <a:t> and W</a:t>
            </a:r>
            <a:r>
              <a:rPr lang="en-US" baseline="-25000" dirty="0"/>
              <a:t>1</a:t>
            </a:r>
            <a:r>
              <a:rPr lang="en-US" dirty="0"/>
              <a:t> values randomly and then iteratively update these value in order to minimize the cost function until it reaches the minimum. </a:t>
            </a:r>
          </a:p>
          <a:p>
            <a:r>
              <a:rPr lang="en-US" dirty="0"/>
              <a:t>By the time model achieves the minimum cost function, it will have the best W</a:t>
            </a:r>
            <a:r>
              <a:rPr lang="en-US" baseline="-25000" dirty="0"/>
              <a:t>0</a:t>
            </a:r>
            <a:r>
              <a:rPr lang="en-US" dirty="0"/>
              <a:t> and W</a:t>
            </a:r>
            <a:r>
              <a:rPr lang="en-US" baseline="-25000" dirty="0"/>
              <a:t>1</a:t>
            </a:r>
            <a:r>
              <a:rPr lang="en-US" dirty="0"/>
              <a:t> values. </a:t>
            </a:r>
          </a:p>
          <a:p>
            <a:r>
              <a:rPr lang="en-US" dirty="0"/>
              <a:t>Using these finally updated values of  W</a:t>
            </a:r>
            <a:r>
              <a:rPr lang="en-US" baseline="-25000" dirty="0"/>
              <a:t>0</a:t>
            </a:r>
            <a:r>
              <a:rPr lang="en-US" dirty="0"/>
              <a:t> and W</a:t>
            </a:r>
            <a:r>
              <a:rPr lang="en-US" baseline="-25000" dirty="0"/>
              <a:t>1</a:t>
            </a:r>
            <a:r>
              <a:rPr lang="en-US" dirty="0"/>
              <a:t> in the hypothesis equation of linear equation, model predicts the value of x in the best manner it can.</a:t>
            </a:r>
          </a:p>
        </p:txBody>
      </p:sp>
      <p:sp>
        <p:nvSpPr>
          <p:cNvPr id="6" name="Slide Number Placeholder 5">
            <a:extLst>
              <a:ext uri="{FF2B5EF4-FFF2-40B4-BE49-F238E27FC236}">
                <a16:creationId xmlns:a16="http://schemas.microsoft.com/office/drawing/2014/main" id="{19CEB1E4-AC98-9D47-B5D4-44485B390399}"/>
              </a:ext>
            </a:extLst>
          </p:cNvPr>
          <p:cNvSpPr>
            <a:spLocks noGrp="1"/>
          </p:cNvSpPr>
          <p:nvPr>
            <p:ph type="sldNum" sz="quarter" idx="12"/>
          </p:nvPr>
        </p:nvSpPr>
        <p:spPr/>
        <p:txBody>
          <a:bodyPr/>
          <a:lstStyle/>
          <a:p>
            <a:fld id="{D8C2E80E-A818-EA4B-839C-9030708D7285}" type="slidenum">
              <a:rPr lang="en-US" smtClean="0"/>
              <a:t>73</a:t>
            </a:fld>
            <a:endParaRPr lang="en-US" dirty="0"/>
          </a:p>
        </p:txBody>
      </p:sp>
      <p:sp>
        <p:nvSpPr>
          <p:cNvPr id="7" name="Date Placeholder 6">
            <a:extLst>
              <a:ext uri="{FF2B5EF4-FFF2-40B4-BE49-F238E27FC236}">
                <a16:creationId xmlns:a16="http://schemas.microsoft.com/office/drawing/2014/main" id="{60B0408C-623B-094C-8B58-A3056F18E4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1043CD-9EF9-5046-BD25-8BA80DED0E2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02477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E767E3EC-5105-3A49-8D8C-778E9F3CD162}"/>
              </a:ext>
            </a:extLst>
          </p:cNvPr>
          <p:cNvSpPr>
            <a:spLocks noGrp="1" noChangeArrowheads="1"/>
          </p:cNvSpPr>
          <p:nvPr>
            <p:ph type="title"/>
          </p:nvPr>
        </p:nvSpPr>
        <p:spPr>
          <a:xfrm>
            <a:off x="781508" y="1"/>
            <a:ext cx="9051925" cy="1609725"/>
          </a:xfrm>
        </p:spPr>
        <p:txBody>
          <a:bodyPr/>
          <a:lstStyle/>
          <a:p>
            <a:pPr eaLnBrk="1" hangingPunct="1"/>
            <a:r>
              <a:rPr lang="en-US" altLang="en-US" dirty="0">
                <a:ea typeface="ＭＳ Ｐゴシック" panose="020B0600070205080204" pitchFamily="34" charset="-128"/>
              </a:rPr>
              <a:t>Multivariate regression</a:t>
            </a:r>
          </a:p>
        </p:txBody>
      </p:sp>
      <p:sp>
        <p:nvSpPr>
          <p:cNvPr id="52226" name="Rectangle 3">
            <a:extLst>
              <a:ext uri="{FF2B5EF4-FFF2-40B4-BE49-F238E27FC236}">
                <a16:creationId xmlns:a16="http://schemas.microsoft.com/office/drawing/2014/main" id="{675986DD-8CF2-144B-9F20-FD3CE1C18A48}"/>
              </a:ext>
            </a:extLst>
          </p:cNvPr>
          <p:cNvSpPr>
            <a:spLocks noGrp="1" noChangeArrowheads="1"/>
          </p:cNvSpPr>
          <p:nvPr>
            <p:ph type="body" idx="1"/>
          </p:nvPr>
        </p:nvSpPr>
        <p:spPr>
          <a:xfrm>
            <a:off x="286603" y="1255594"/>
            <a:ext cx="11464119" cy="4700706"/>
          </a:xfrm>
        </p:spPr>
        <p:txBody>
          <a:bodyPr/>
          <a:lstStyle/>
          <a:p>
            <a:pPr eaLnBrk="1" hangingPunct="1"/>
            <a:r>
              <a:rPr lang="en-US" altLang="en-US" dirty="0">
                <a:ea typeface="ＭＳ Ｐゴシック" panose="020B0600070205080204" pitchFamily="34" charset="-128"/>
              </a:rPr>
              <a:t>What if we have several inputs?</a:t>
            </a:r>
          </a:p>
          <a:p>
            <a:pPr eaLnBrk="1" hangingPunct="1">
              <a:buFontTx/>
              <a:buNone/>
            </a:pPr>
            <a:r>
              <a:rPr lang="en-US" altLang="en-US" dirty="0">
                <a:ea typeface="ＭＳ Ｐゴシック" panose="020B0600070205080204" pitchFamily="34" charset="-128"/>
              </a:rPr>
              <a:t>    - Stock prices for Yahoo, Microsoft and </a:t>
            </a:r>
            <a:r>
              <a:rPr lang="en-US" altLang="en-US" dirty="0" err="1">
                <a:ea typeface="ＭＳ Ｐゴシック" panose="020B0600070205080204" pitchFamily="34" charset="-128"/>
              </a:rPr>
              <a:t>Ebay</a:t>
            </a:r>
            <a:r>
              <a:rPr lang="en-US" altLang="en-US" dirty="0">
                <a:ea typeface="ＭＳ Ｐゴシック" panose="020B0600070205080204" pitchFamily="34" charset="-128"/>
              </a:rPr>
              <a:t> for the Google prediction task </a:t>
            </a:r>
          </a:p>
          <a:p>
            <a:pPr eaLnBrk="1" hangingPunct="1"/>
            <a:r>
              <a:rPr lang="en-US" altLang="en-US" dirty="0">
                <a:ea typeface="ＭＳ Ｐゴシック" panose="020B0600070205080204" pitchFamily="34" charset="-128"/>
              </a:rPr>
              <a:t>This becomes a multivariate regression problem</a:t>
            </a:r>
          </a:p>
          <a:p>
            <a:pPr eaLnBrk="1" hangingPunct="1"/>
            <a:r>
              <a:rPr lang="en-US" altLang="en-US" dirty="0">
                <a:ea typeface="ＭＳ Ｐゴシック" panose="020B0600070205080204" pitchFamily="34" charset="-128"/>
              </a:rPr>
              <a:t>Again, its easy to model:</a:t>
            </a:r>
          </a:p>
          <a:p>
            <a:pPr eaLnBrk="1" hangingPunct="1">
              <a:buFontTx/>
              <a:buNone/>
            </a:pPr>
            <a:r>
              <a:rPr lang="en-US" altLang="en-US" dirty="0">
                <a:ea typeface="ＭＳ Ｐゴシック" panose="020B0600070205080204" pitchFamily="34" charset="-128"/>
              </a:rPr>
              <a:t>                        y = W</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 W</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t>
            </a:r>
            <a:r>
              <a:rPr lang="en-US" altLang="en-US" dirty="0">
                <a:ea typeface="ＭＳ Ｐゴシック" panose="020B0600070205080204" pitchFamily="34" charset="-128"/>
                <a:sym typeface="Symbol" pitchFamily="2" charset="2"/>
              </a:rPr>
              <a:t> … + </a:t>
            </a:r>
            <a:r>
              <a:rPr lang="en-US" altLang="en-US" dirty="0" err="1">
                <a:ea typeface="ＭＳ Ｐゴシック" panose="020B0600070205080204" pitchFamily="34" charset="-128"/>
                <a:sym typeface="Symbol" pitchFamily="2" charset="2"/>
              </a:rPr>
              <a:t>W</a:t>
            </a:r>
            <a:r>
              <a:rPr lang="en-US" altLang="en-US" baseline="-25000" dirty="0" err="1">
                <a:ea typeface="ＭＳ Ｐゴシック" panose="020B0600070205080204" pitchFamily="34" charset="-128"/>
              </a:rPr>
              <a:t>k</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k</a:t>
            </a:r>
            <a:r>
              <a:rPr lang="en-US" altLang="en-US" dirty="0">
                <a:ea typeface="ＭＳ Ｐゴシック" panose="020B0600070205080204" pitchFamily="34" charset="-128"/>
              </a:rPr>
              <a:t> + </a:t>
            </a:r>
            <a:r>
              <a:rPr lang="en-US" altLang="en-US" dirty="0">
                <a:ea typeface="ＭＳ Ｐゴシック" panose="020B0600070205080204" pitchFamily="34" charset="-128"/>
                <a:sym typeface="Symbol" pitchFamily="2" charset="2"/>
              </a:rPr>
              <a:t></a:t>
            </a:r>
          </a:p>
          <a:p>
            <a:pPr eaLnBrk="1" hangingPunct="1">
              <a:buFontTx/>
              <a:buNone/>
            </a:pPr>
            <a:endParaRPr lang="en-US" altLang="en-US" dirty="0">
              <a:ea typeface="ＭＳ Ｐゴシック" panose="020B0600070205080204" pitchFamily="34" charset="-128"/>
              <a:sym typeface="Symbol" pitchFamily="2" charset="2"/>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a:p>
            <a:pPr eaLnBrk="1" hangingPunct="1">
              <a:buFontTx/>
              <a:buNone/>
            </a:pPr>
            <a:endParaRPr lang="en-US" altLang="en-US" dirty="0">
              <a:ea typeface="ＭＳ Ｐゴシック" panose="020B0600070205080204" pitchFamily="34" charset="-128"/>
            </a:endParaRPr>
          </a:p>
        </p:txBody>
      </p:sp>
      <p:sp>
        <p:nvSpPr>
          <p:cNvPr id="2" name="Rectangle 1">
            <a:extLst>
              <a:ext uri="{FF2B5EF4-FFF2-40B4-BE49-F238E27FC236}">
                <a16:creationId xmlns:a16="http://schemas.microsoft.com/office/drawing/2014/main" id="{7A415238-E65C-EC41-82F1-6F0C7132971B}"/>
              </a:ext>
            </a:extLst>
          </p:cNvPr>
          <p:cNvSpPr/>
          <p:nvPr/>
        </p:nvSpPr>
        <p:spPr>
          <a:xfrm>
            <a:off x="759962" y="4376498"/>
            <a:ext cx="7148348" cy="646331"/>
          </a:xfrm>
          <a:prstGeom prst="rect">
            <a:avLst/>
          </a:prstGeom>
        </p:spPr>
        <p:txBody>
          <a:bodyPr wrap="square">
            <a:spAutoFit/>
          </a:bodyPr>
          <a:lstStyle/>
          <a:p>
            <a:r>
              <a:rPr lang="en-US" sz="3600" dirty="0"/>
              <a:t>Multiple Linear Regression</a:t>
            </a:r>
          </a:p>
        </p:txBody>
      </p:sp>
      <p:sp>
        <p:nvSpPr>
          <p:cNvPr id="5" name="Slide Number Placeholder 4">
            <a:extLst>
              <a:ext uri="{FF2B5EF4-FFF2-40B4-BE49-F238E27FC236}">
                <a16:creationId xmlns:a16="http://schemas.microsoft.com/office/drawing/2014/main" id="{8683FD57-43EE-8848-994D-A27942048AEB}"/>
              </a:ext>
            </a:extLst>
          </p:cNvPr>
          <p:cNvSpPr>
            <a:spLocks noGrp="1"/>
          </p:cNvSpPr>
          <p:nvPr>
            <p:ph type="sldNum" sz="quarter" idx="12"/>
          </p:nvPr>
        </p:nvSpPr>
        <p:spPr/>
        <p:txBody>
          <a:bodyPr/>
          <a:lstStyle/>
          <a:p>
            <a:pPr>
              <a:defRPr/>
            </a:pPr>
            <a:fld id="{B191CDCB-0F1F-E043-B400-564D50084985}" type="slidenum">
              <a:rPr lang="en-US" smtClean="0"/>
              <a:pPr>
                <a:defRPr/>
              </a:pPr>
              <a:t>74</a:t>
            </a:fld>
            <a:endParaRPr lang="en-US" dirty="0"/>
          </a:p>
        </p:txBody>
      </p:sp>
      <p:sp>
        <p:nvSpPr>
          <p:cNvPr id="6" name="Date Placeholder 5">
            <a:extLst>
              <a:ext uri="{FF2B5EF4-FFF2-40B4-BE49-F238E27FC236}">
                <a16:creationId xmlns:a16="http://schemas.microsoft.com/office/drawing/2014/main" id="{FD67E169-294F-4941-ABC4-93A0227AEBFF}"/>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328DADDE-B2C8-7A4E-8747-375B89E2CA2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7572892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7B0D-7FF9-DD4F-976F-3E0A31E78A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3B1096-02E6-6642-91C6-1FF2FB886860}"/>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48E4B883-3023-9E47-A306-0173A41C941E}"/>
              </a:ext>
            </a:extLst>
          </p:cNvPr>
          <p:cNvSpPr>
            <a:spLocks noGrp="1"/>
          </p:cNvSpPr>
          <p:nvPr>
            <p:ph type="sldNum" sz="quarter" idx="12"/>
          </p:nvPr>
        </p:nvSpPr>
        <p:spPr/>
        <p:txBody>
          <a:bodyPr/>
          <a:lstStyle/>
          <a:p>
            <a:fld id="{D8C2E80E-A818-EA4B-839C-9030708D7285}" type="slidenum">
              <a:rPr lang="en-US" smtClean="0"/>
              <a:t>75</a:t>
            </a:fld>
            <a:endParaRPr lang="en-US" dirty="0"/>
          </a:p>
        </p:txBody>
      </p:sp>
      <p:pic>
        <p:nvPicPr>
          <p:cNvPr id="7" name="Picture 6">
            <a:extLst>
              <a:ext uri="{FF2B5EF4-FFF2-40B4-BE49-F238E27FC236}">
                <a16:creationId xmlns:a16="http://schemas.microsoft.com/office/drawing/2014/main" id="{6017AECA-349B-4E4A-A607-CF312B8C6146}"/>
              </a:ext>
            </a:extLst>
          </p:cNvPr>
          <p:cNvPicPr>
            <a:picLocks noChangeAspect="1"/>
          </p:cNvPicPr>
          <p:nvPr/>
        </p:nvPicPr>
        <p:blipFill>
          <a:blip r:embed="rId2"/>
          <a:stretch>
            <a:fillRect/>
          </a:stretch>
        </p:blipFill>
        <p:spPr>
          <a:xfrm>
            <a:off x="794430" y="342900"/>
            <a:ext cx="7918428" cy="6172200"/>
          </a:xfrm>
          <a:prstGeom prst="rect">
            <a:avLst/>
          </a:prstGeom>
        </p:spPr>
      </p:pic>
      <p:sp>
        <p:nvSpPr>
          <p:cNvPr id="8" name="Date Placeholder 7">
            <a:extLst>
              <a:ext uri="{FF2B5EF4-FFF2-40B4-BE49-F238E27FC236}">
                <a16:creationId xmlns:a16="http://schemas.microsoft.com/office/drawing/2014/main" id="{C6A71FF9-E4FF-A04D-871C-0D4931E5D327}"/>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344C8862-77AF-434B-8384-30038150A5EE}"/>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899633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8B7F-E232-4448-848D-4379001AA1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0C52B3-C7D8-154B-A594-7521C7DC40A8}"/>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5775BB45-9330-2F4E-9D65-AC89DB3CFF17}"/>
              </a:ext>
            </a:extLst>
          </p:cNvPr>
          <p:cNvSpPr>
            <a:spLocks noGrp="1"/>
          </p:cNvSpPr>
          <p:nvPr>
            <p:ph type="sldNum" sz="quarter" idx="12"/>
          </p:nvPr>
        </p:nvSpPr>
        <p:spPr/>
        <p:txBody>
          <a:bodyPr/>
          <a:lstStyle/>
          <a:p>
            <a:fld id="{D8C2E80E-A818-EA4B-839C-9030708D7285}" type="slidenum">
              <a:rPr lang="en-US" smtClean="0"/>
              <a:t>76</a:t>
            </a:fld>
            <a:endParaRPr lang="en-US" dirty="0"/>
          </a:p>
        </p:txBody>
      </p:sp>
      <p:pic>
        <p:nvPicPr>
          <p:cNvPr id="7" name="Picture 6">
            <a:extLst>
              <a:ext uri="{FF2B5EF4-FFF2-40B4-BE49-F238E27FC236}">
                <a16:creationId xmlns:a16="http://schemas.microsoft.com/office/drawing/2014/main" id="{DB689DD6-BDF9-5C49-B5AF-C28BA21B16DE}"/>
              </a:ext>
            </a:extLst>
          </p:cNvPr>
          <p:cNvPicPr>
            <a:picLocks noChangeAspect="1"/>
          </p:cNvPicPr>
          <p:nvPr/>
        </p:nvPicPr>
        <p:blipFill>
          <a:blip r:embed="rId2"/>
          <a:stretch>
            <a:fillRect/>
          </a:stretch>
        </p:blipFill>
        <p:spPr>
          <a:xfrm>
            <a:off x="685801" y="220662"/>
            <a:ext cx="10306621" cy="5494338"/>
          </a:xfrm>
          <a:prstGeom prst="rect">
            <a:avLst/>
          </a:prstGeom>
        </p:spPr>
      </p:pic>
      <p:sp>
        <p:nvSpPr>
          <p:cNvPr id="8" name="Date Placeholder 7">
            <a:extLst>
              <a:ext uri="{FF2B5EF4-FFF2-40B4-BE49-F238E27FC236}">
                <a16:creationId xmlns:a16="http://schemas.microsoft.com/office/drawing/2014/main" id="{8485EDF5-7200-7043-BB69-A888C369416B}"/>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0F947BD8-906D-D947-8D1F-405D61AE6DDF}"/>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520271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6B52-A313-9D44-8D7C-90CFB039810D}"/>
              </a:ext>
            </a:extLst>
          </p:cNvPr>
          <p:cNvSpPr>
            <a:spLocks noGrp="1"/>
          </p:cNvSpPr>
          <p:nvPr>
            <p:ph type="title"/>
          </p:nvPr>
        </p:nvSpPr>
        <p:spPr>
          <a:xfrm>
            <a:off x="382137" y="0"/>
            <a:ext cx="9051925" cy="1609725"/>
          </a:xfrm>
        </p:spPr>
        <p:txBody>
          <a:bodyPr/>
          <a:lstStyle/>
          <a:p>
            <a:r>
              <a:rPr lang="en-US" dirty="0"/>
              <a:t>Gradient Descent </a:t>
            </a:r>
          </a:p>
        </p:txBody>
      </p:sp>
      <p:sp>
        <p:nvSpPr>
          <p:cNvPr id="3" name="Content Placeholder 2">
            <a:extLst>
              <a:ext uri="{FF2B5EF4-FFF2-40B4-BE49-F238E27FC236}">
                <a16:creationId xmlns:a16="http://schemas.microsoft.com/office/drawing/2014/main" id="{7820E9EE-D81B-FC49-B68F-B9437ED07A18}"/>
              </a:ext>
            </a:extLst>
          </p:cNvPr>
          <p:cNvSpPr>
            <a:spLocks noGrp="1"/>
          </p:cNvSpPr>
          <p:nvPr>
            <p:ph idx="1"/>
          </p:nvPr>
        </p:nvSpPr>
        <p:spPr>
          <a:xfrm>
            <a:off x="240792" y="1609725"/>
            <a:ext cx="11395881" cy="5053584"/>
          </a:xfrm>
        </p:spPr>
        <p:txBody>
          <a:bodyPr>
            <a:normAutofit/>
          </a:bodyPr>
          <a:lstStyle/>
          <a:p>
            <a:r>
              <a:rPr lang="en-US" dirty="0"/>
              <a:t> The goal is to </a:t>
            </a:r>
            <a:r>
              <a:rPr lang="en-US" b="1" dirty="0"/>
              <a:t>minimize the cost function</a:t>
            </a:r>
            <a:r>
              <a:rPr lang="en-US" dirty="0"/>
              <a:t>.</a:t>
            </a:r>
          </a:p>
          <a:p>
            <a:r>
              <a:rPr lang="en-US" dirty="0"/>
              <a:t>Minimizing any function means </a:t>
            </a:r>
            <a:r>
              <a:rPr lang="en-US" dirty="0">
                <a:solidFill>
                  <a:srgbClr val="FF0000"/>
                </a:solidFill>
              </a:rPr>
              <a:t>finding the deepest valley in that function</a:t>
            </a:r>
            <a:r>
              <a:rPr lang="en-US" dirty="0"/>
              <a:t>. </a:t>
            </a:r>
          </a:p>
          <a:p>
            <a:r>
              <a:rPr lang="en-US" dirty="0"/>
              <a:t>means getting to the lowest error value possible or increasing the accuracy of the model. </a:t>
            </a:r>
          </a:p>
          <a:p>
            <a:r>
              <a:rPr lang="en-US" dirty="0"/>
              <a:t>We increase the accuracy by iterating over a training data set while tweaking the parameters (the weights and biases) of our model.</a:t>
            </a:r>
          </a:p>
          <a:p>
            <a:r>
              <a:rPr lang="en-US" dirty="0">
                <a:solidFill>
                  <a:srgbClr val="FF0000"/>
                </a:solidFill>
              </a:rPr>
              <a:t> Do you remember the Calculus course?!?!</a:t>
            </a:r>
          </a:p>
          <a:p>
            <a:r>
              <a:rPr lang="en-US" dirty="0"/>
              <a:t> Using calculus, we know that the slope of a function is the derivative of the function with respect to a value. </a:t>
            </a:r>
            <a:r>
              <a:rPr lang="en-US" i="1" dirty="0"/>
              <a:t>This slope always points to the nearest valley!</a:t>
            </a:r>
          </a:p>
          <a:p>
            <a:r>
              <a:rPr lang="en-US" dirty="0"/>
              <a:t>Gradient Descent is a very generic optimization algorithm capable of finding optimal solutions to a wide range of problems.</a:t>
            </a:r>
          </a:p>
          <a:p>
            <a:endParaRPr lang="en-US" i="1" dirty="0"/>
          </a:p>
          <a:p>
            <a:endParaRPr lang="en-US" dirty="0"/>
          </a:p>
        </p:txBody>
      </p:sp>
      <p:sp>
        <p:nvSpPr>
          <p:cNvPr id="6" name="Slide Number Placeholder 5">
            <a:extLst>
              <a:ext uri="{FF2B5EF4-FFF2-40B4-BE49-F238E27FC236}">
                <a16:creationId xmlns:a16="http://schemas.microsoft.com/office/drawing/2014/main" id="{E1053789-87CB-5048-B857-61083CE11F83}"/>
              </a:ext>
            </a:extLst>
          </p:cNvPr>
          <p:cNvSpPr>
            <a:spLocks noGrp="1"/>
          </p:cNvSpPr>
          <p:nvPr>
            <p:ph type="sldNum" sz="quarter" idx="12"/>
          </p:nvPr>
        </p:nvSpPr>
        <p:spPr/>
        <p:txBody>
          <a:bodyPr/>
          <a:lstStyle/>
          <a:p>
            <a:fld id="{D8C2E80E-A818-EA4B-839C-9030708D7285}" type="slidenum">
              <a:rPr lang="en-US" smtClean="0"/>
              <a:t>77</a:t>
            </a:fld>
            <a:endParaRPr lang="en-US" dirty="0"/>
          </a:p>
        </p:txBody>
      </p:sp>
      <p:sp>
        <p:nvSpPr>
          <p:cNvPr id="7" name="Date Placeholder 6">
            <a:extLst>
              <a:ext uri="{FF2B5EF4-FFF2-40B4-BE49-F238E27FC236}">
                <a16:creationId xmlns:a16="http://schemas.microsoft.com/office/drawing/2014/main" id="{4E72014E-6AF5-984A-8EA9-9EC2B4048514}"/>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FF2389A-A78D-1D43-B792-C43CA36BC5A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47851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3CEF-1BFB-0145-97C5-9FB1858A66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48408-2D74-C848-8B7B-B11949C0CBF5}"/>
              </a:ext>
            </a:extLst>
          </p:cNvPr>
          <p:cNvSpPr>
            <a:spLocks noGrp="1"/>
          </p:cNvSpPr>
          <p:nvPr>
            <p:ph idx="1"/>
          </p:nvPr>
        </p:nvSpPr>
        <p:spPr/>
        <p:txBody>
          <a:bodyPr/>
          <a:lstStyle/>
          <a:p>
            <a:endParaRPr lang="en-US"/>
          </a:p>
        </p:txBody>
      </p:sp>
      <p:sp>
        <p:nvSpPr>
          <p:cNvPr id="6" name="Slide Number Placeholder 5">
            <a:extLst>
              <a:ext uri="{FF2B5EF4-FFF2-40B4-BE49-F238E27FC236}">
                <a16:creationId xmlns:a16="http://schemas.microsoft.com/office/drawing/2014/main" id="{D831789D-27DB-5E4A-8DEB-3D47EEBA922F}"/>
              </a:ext>
            </a:extLst>
          </p:cNvPr>
          <p:cNvSpPr>
            <a:spLocks noGrp="1"/>
          </p:cNvSpPr>
          <p:nvPr>
            <p:ph type="sldNum" sz="quarter" idx="12"/>
          </p:nvPr>
        </p:nvSpPr>
        <p:spPr/>
        <p:txBody>
          <a:bodyPr/>
          <a:lstStyle/>
          <a:p>
            <a:fld id="{D8C2E80E-A818-EA4B-839C-9030708D7285}" type="slidenum">
              <a:rPr lang="en-US" smtClean="0"/>
              <a:t>78</a:t>
            </a:fld>
            <a:endParaRPr lang="en-US" dirty="0"/>
          </a:p>
        </p:txBody>
      </p:sp>
      <p:pic>
        <p:nvPicPr>
          <p:cNvPr id="7" name="Picture 6">
            <a:extLst>
              <a:ext uri="{FF2B5EF4-FFF2-40B4-BE49-F238E27FC236}">
                <a16:creationId xmlns:a16="http://schemas.microsoft.com/office/drawing/2014/main" id="{FDCF8971-F6B0-2049-99EF-0875D89FC0D2}"/>
              </a:ext>
            </a:extLst>
          </p:cNvPr>
          <p:cNvPicPr>
            <a:picLocks noChangeAspect="1"/>
          </p:cNvPicPr>
          <p:nvPr/>
        </p:nvPicPr>
        <p:blipFill>
          <a:blip r:embed="rId2"/>
          <a:stretch>
            <a:fillRect/>
          </a:stretch>
        </p:blipFill>
        <p:spPr>
          <a:xfrm>
            <a:off x="609600" y="426526"/>
            <a:ext cx="10131188" cy="6142205"/>
          </a:xfrm>
          <a:prstGeom prst="rect">
            <a:avLst/>
          </a:prstGeom>
        </p:spPr>
      </p:pic>
      <p:sp>
        <p:nvSpPr>
          <p:cNvPr id="8" name="Rectangle 7">
            <a:extLst>
              <a:ext uri="{FF2B5EF4-FFF2-40B4-BE49-F238E27FC236}">
                <a16:creationId xmlns:a16="http://schemas.microsoft.com/office/drawing/2014/main" id="{926A39AB-D68A-374D-8B54-0A0E72FEFC1A}"/>
              </a:ext>
            </a:extLst>
          </p:cNvPr>
          <p:cNvSpPr/>
          <p:nvPr/>
        </p:nvSpPr>
        <p:spPr>
          <a:xfrm>
            <a:off x="6016704" y="3195457"/>
            <a:ext cx="5684758" cy="369332"/>
          </a:xfrm>
          <a:prstGeom prst="rect">
            <a:avLst/>
          </a:prstGeom>
        </p:spPr>
        <p:txBody>
          <a:bodyPr wrap="square">
            <a:spAutoFit/>
          </a:bodyPr>
          <a:lstStyle/>
          <a:p>
            <a:r>
              <a:rPr lang="en-US" dirty="0">
                <a:solidFill>
                  <a:srgbClr val="FF0000"/>
                </a:solidFill>
                <a:latin typeface="Times" pitchFamily="2" charset="0"/>
              </a:rPr>
              <a:t>Once the gradient is zero, you have reached a minimum!</a:t>
            </a:r>
          </a:p>
        </p:txBody>
      </p:sp>
      <p:sp>
        <p:nvSpPr>
          <p:cNvPr id="9" name="Date Placeholder 8">
            <a:extLst>
              <a:ext uri="{FF2B5EF4-FFF2-40B4-BE49-F238E27FC236}">
                <a16:creationId xmlns:a16="http://schemas.microsoft.com/office/drawing/2014/main" id="{FDD9ADC2-A112-D444-9E7D-C1EB0F37EE3F}"/>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E14D8982-2323-0A4A-8DF1-2DB7C8C70A1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454449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C795-F980-B642-A22A-6EC77657C64C}"/>
              </a:ext>
            </a:extLst>
          </p:cNvPr>
          <p:cNvSpPr>
            <a:spLocks noGrp="1"/>
          </p:cNvSpPr>
          <p:nvPr>
            <p:ph type="title"/>
          </p:nvPr>
        </p:nvSpPr>
        <p:spPr>
          <a:xfrm>
            <a:off x="518616" y="0"/>
            <a:ext cx="9051925" cy="1609725"/>
          </a:xfrm>
        </p:spPr>
        <p:txBody>
          <a:bodyPr/>
          <a:lstStyle/>
          <a:p>
            <a:r>
              <a:rPr lang="en-US" dirty="0"/>
              <a:t>Learning rate</a:t>
            </a:r>
          </a:p>
        </p:txBody>
      </p:sp>
      <p:sp>
        <p:nvSpPr>
          <p:cNvPr id="3" name="Content Placeholder 2">
            <a:extLst>
              <a:ext uri="{FF2B5EF4-FFF2-40B4-BE49-F238E27FC236}">
                <a16:creationId xmlns:a16="http://schemas.microsoft.com/office/drawing/2014/main" id="{565E994D-DBD5-174E-8EE9-C60E5A7F0746}"/>
              </a:ext>
            </a:extLst>
          </p:cNvPr>
          <p:cNvSpPr>
            <a:spLocks noGrp="1"/>
          </p:cNvSpPr>
          <p:nvPr>
            <p:ph idx="1"/>
          </p:nvPr>
        </p:nvSpPr>
        <p:spPr>
          <a:xfrm>
            <a:off x="218364" y="1371600"/>
            <a:ext cx="11600597" cy="4800600"/>
          </a:xfrm>
        </p:spPr>
        <p:txBody>
          <a:bodyPr/>
          <a:lstStyle/>
          <a:p>
            <a:r>
              <a:rPr lang="en-US" dirty="0"/>
              <a:t>Now that we have found the direction we need to find </a:t>
            </a:r>
            <a:r>
              <a:rPr lang="en-US" b="1" dirty="0"/>
              <a:t>how much</a:t>
            </a:r>
            <a:r>
              <a:rPr lang="en-US" dirty="0"/>
              <a:t> to nudge the weight. Here, we use the </a:t>
            </a:r>
            <a:r>
              <a:rPr lang="en-US" b="1" dirty="0"/>
              <a:t>Learning Rate.</a:t>
            </a:r>
            <a:r>
              <a:rPr lang="en-US" dirty="0"/>
              <a:t> </a:t>
            </a:r>
          </a:p>
          <a:p>
            <a:r>
              <a:rPr lang="en-US" dirty="0"/>
              <a:t>The Learning Rate is called a hyper-parameter. </a:t>
            </a:r>
          </a:p>
          <a:p>
            <a:r>
              <a:rPr lang="en-US" dirty="0"/>
              <a:t>A </a:t>
            </a:r>
            <a:r>
              <a:rPr lang="en-US" b="1" dirty="0"/>
              <a:t>hyper-parameter</a:t>
            </a:r>
            <a:r>
              <a:rPr lang="en-US" dirty="0"/>
              <a:t> is a value required by your model which we really have very little idea about. </a:t>
            </a:r>
          </a:p>
          <a:p>
            <a:r>
              <a:rPr lang="en-US" dirty="0"/>
              <a:t>These values can be learned mostly </a:t>
            </a:r>
            <a:r>
              <a:rPr lang="en-US" dirty="0">
                <a:solidFill>
                  <a:srgbClr val="FF0000"/>
                </a:solidFill>
              </a:rPr>
              <a:t>by trial and error.</a:t>
            </a:r>
            <a:r>
              <a:rPr lang="en-US" dirty="0"/>
              <a:t> There is no, </a:t>
            </a:r>
            <a:r>
              <a:rPr lang="en-US" b="1" dirty="0"/>
              <a:t>one-fits-all</a:t>
            </a:r>
            <a:r>
              <a:rPr lang="en-US" dirty="0"/>
              <a:t> for hyper-parameters</a:t>
            </a:r>
            <a:r>
              <a:rPr lang="en-US" b="1" dirty="0"/>
              <a:t>. </a:t>
            </a:r>
          </a:p>
          <a:p>
            <a:r>
              <a:rPr lang="en-US" dirty="0"/>
              <a:t>This Learning Rate can be thought of as a, “</a:t>
            </a:r>
            <a:r>
              <a:rPr lang="en-US" i="1" dirty="0"/>
              <a:t>step in the right direction,</a:t>
            </a:r>
            <a:r>
              <a:rPr lang="en-US" dirty="0"/>
              <a:t>” where the direction comes from </a:t>
            </a:r>
            <a:r>
              <a:rPr lang="en-US" dirty="0" err="1"/>
              <a:t>dJ</a:t>
            </a:r>
            <a:r>
              <a:rPr lang="en-US" dirty="0"/>
              <a:t>/</a:t>
            </a:r>
            <a:r>
              <a:rPr lang="en-US" dirty="0" err="1"/>
              <a:t>dw</a:t>
            </a:r>
            <a:r>
              <a:rPr lang="en-US" dirty="0"/>
              <a:t>.</a:t>
            </a:r>
          </a:p>
          <a:p>
            <a:r>
              <a:rPr lang="en-US" dirty="0"/>
              <a:t>If the learning rate is too small, then the algorithm will have to go through many iterations to converge, which will take a long time</a:t>
            </a:r>
          </a:p>
          <a:p>
            <a:endParaRPr lang="en-US" dirty="0"/>
          </a:p>
        </p:txBody>
      </p:sp>
      <p:sp>
        <p:nvSpPr>
          <p:cNvPr id="6" name="Slide Number Placeholder 5">
            <a:extLst>
              <a:ext uri="{FF2B5EF4-FFF2-40B4-BE49-F238E27FC236}">
                <a16:creationId xmlns:a16="http://schemas.microsoft.com/office/drawing/2014/main" id="{31ED40CF-89EA-9C4B-B641-A95471471D09}"/>
              </a:ext>
            </a:extLst>
          </p:cNvPr>
          <p:cNvSpPr>
            <a:spLocks noGrp="1"/>
          </p:cNvSpPr>
          <p:nvPr>
            <p:ph type="sldNum" sz="quarter" idx="12"/>
          </p:nvPr>
        </p:nvSpPr>
        <p:spPr/>
        <p:txBody>
          <a:bodyPr/>
          <a:lstStyle/>
          <a:p>
            <a:fld id="{D8C2E80E-A818-EA4B-839C-9030708D7285}" type="slidenum">
              <a:rPr lang="en-US" smtClean="0"/>
              <a:t>79</a:t>
            </a:fld>
            <a:endParaRPr lang="en-US" dirty="0"/>
          </a:p>
        </p:txBody>
      </p:sp>
      <p:sp>
        <p:nvSpPr>
          <p:cNvPr id="7" name="Date Placeholder 6">
            <a:extLst>
              <a:ext uri="{FF2B5EF4-FFF2-40B4-BE49-F238E27FC236}">
                <a16:creationId xmlns:a16="http://schemas.microsoft.com/office/drawing/2014/main" id="{1A0A6F39-7C2F-4A4D-819E-D657A060B67B}"/>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83912E1-84E5-2041-9123-43F193C1B34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412986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A9FB1-BDFB-C84E-8B9F-130C538CEF2D}"/>
              </a:ext>
            </a:extLst>
          </p:cNvPr>
          <p:cNvSpPr>
            <a:spLocks noGrp="1"/>
          </p:cNvSpPr>
          <p:nvPr>
            <p:ph type="title"/>
          </p:nvPr>
        </p:nvSpPr>
        <p:spPr>
          <a:xfrm>
            <a:off x="8156350" y="484632"/>
            <a:ext cx="3544035" cy="1609344"/>
          </a:xfrm>
          <a:ln>
            <a:noFill/>
          </a:ln>
        </p:spPr>
        <p:txBody>
          <a:bodyPr>
            <a:normAutofit/>
          </a:bodyPr>
          <a:lstStyle/>
          <a:p>
            <a:r>
              <a:rPr lang="en-US" sz="2700" b="1"/>
              <a:t>WHAT IS THE DIFFERENCE BETWEEN AI AND ML?</a:t>
            </a:r>
            <a:endParaRPr lang="en-US" sz="2700"/>
          </a:p>
        </p:txBody>
      </p:sp>
      <p:sp>
        <p:nvSpPr>
          <p:cNvPr id="3" name="Content Placeholder 2">
            <a:extLst>
              <a:ext uri="{FF2B5EF4-FFF2-40B4-BE49-F238E27FC236}">
                <a16:creationId xmlns:a16="http://schemas.microsoft.com/office/drawing/2014/main" id="{428E0022-7D81-6F4E-82DE-2CB311B32145}"/>
              </a:ext>
            </a:extLst>
          </p:cNvPr>
          <p:cNvSpPr>
            <a:spLocks noGrp="1"/>
          </p:cNvSpPr>
          <p:nvPr>
            <p:ph idx="1"/>
          </p:nvPr>
        </p:nvSpPr>
        <p:spPr>
          <a:xfrm>
            <a:off x="8156351" y="2121408"/>
            <a:ext cx="3544034" cy="4050792"/>
          </a:xfrm>
        </p:spPr>
        <p:txBody>
          <a:bodyPr>
            <a:normAutofit/>
          </a:bodyPr>
          <a:lstStyle/>
          <a:p>
            <a:r>
              <a:rPr lang="en-US" sz="1600"/>
              <a:t>ML is just one method for achieving artificial intelligence.</a:t>
            </a:r>
          </a:p>
          <a:p>
            <a:r>
              <a:rPr lang="en-US" sz="1600"/>
              <a:t>While artificial intelligence (AI) is the broad science of mimicking human abilities, machine learning is a specific subset of AI that trains a machine how to learn.</a:t>
            </a:r>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9E8B5E89-C5F0-B74F-92C1-72941C00008E}"/>
              </a:ext>
            </a:extLst>
          </p:cNvPr>
          <p:cNvSpPr>
            <a:spLocks noGrp="1"/>
          </p:cNvSpPr>
          <p:nvPr>
            <p:ph type="sldNum" sz="quarter" idx="12"/>
          </p:nvPr>
        </p:nvSpPr>
        <p:spPr>
          <a:xfrm>
            <a:off x="11311128" y="6272784"/>
            <a:ext cx="640080" cy="365125"/>
          </a:xfrm>
        </p:spPr>
        <p:txBody>
          <a:bodyPr>
            <a:normAutofit/>
          </a:bodyPr>
          <a:lstStyle/>
          <a:p>
            <a:pPr>
              <a:spcAft>
                <a:spcPts val="600"/>
              </a:spcAft>
            </a:pPr>
            <a:fld id="{D8C2E80E-A818-EA4B-839C-9030708D7285}" type="slidenum">
              <a:rPr lang="en-US" smtClean="0"/>
              <a:pPr>
                <a:spcAft>
                  <a:spcPts val="600"/>
                </a:spcAft>
              </a:pPr>
              <a:t>8</a:t>
            </a:fld>
            <a:endParaRPr lang="en-US"/>
          </a:p>
        </p:txBody>
      </p:sp>
      <p:pic>
        <p:nvPicPr>
          <p:cNvPr id="9" name="Picture 8">
            <a:extLst>
              <a:ext uri="{FF2B5EF4-FFF2-40B4-BE49-F238E27FC236}">
                <a16:creationId xmlns:a16="http://schemas.microsoft.com/office/drawing/2014/main" id="{A110A741-2F5A-9C46-9810-3B01551C7C55}"/>
              </a:ext>
            </a:extLst>
          </p:cNvPr>
          <p:cNvPicPr>
            <a:picLocks noChangeAspect="1"/>
          </p:cNvPicPr>
          <p:nvPr/>
        </p:nvPicPr>
        <p:blipFill>
          <a:blip r:embed="rId5"/>
          <a:stretch>
            <a:fillRect/>
          </a:stretch>
        </p:blipFill>
        <p:spPr>
          <a:xfrm>
            <a:off x="30890" y="904338"/>
            <a:ext cx="7645400" cy="4711700"/>
          </a:xfrm>
          <a:prstGeom prst="rect">
            <a:avLst/>
          </a:prstGeom>
        </p:spPr>
      </p:pic>
      <p:sp>
        <p:nvSpPr>
          <p:cNvPr id="4" name="Date Placeholder 3">
            <a:extLst>
              <a:ext uri="{FF2B5EF4-FFF2-40B4-BE49-F238E27FC236}">
                <a16:creationId xmlns:a16="http://schemas.microsoft.com/office/drawing/2014/main" id="{1B04F16C-4641-1C44-9502-B3855E498B0A}"/>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ABC42270-F520-F347-8EB5-CE6BF8CEFC3B}"/>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934538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75F1-180C-824F-9A2F-47DC27BBB83C}"/>
              </a:ext>
            </a:extLst>
          </p:cNvPr>
          <p:cNvSpPr>
            <a:spLocks noGrp="1"/>
          </p:cNvSpPr>
          <p:nvPr>
            <p:ph type="title"/>
          </p:nvPr>
        </p:nvSpPr>
        <p:spPr>
          <a:xfrm>
            <a:off x="757824" y="-155641"/>
            <a:ext cx="9051925" cy="1609725"/>
          </a:xfrm>
        </p:spPr>
        <p:txBody>
          <a:bodyPr/>
          <a:lstStyle/>
          <a:p>
            <a:r>
              <a:rPr lang="en-US" dirty="0"/>
              <a:t>Problems with Gradient Descent </a:t>
            </a:r>
          </a:p>
        </p:txBody>
      </p:sp>
      <p:sp>
        <p:nvSpPr>
          <p:cNvPr id="6" name="Slide Number Placeholder 5">
            <a:extLst>
              <a:ext uri="{FF2B5EF4-FFF2-40B4-BE49-F238E27FC236}">
                <a16:creationId xmlns:a16="http://schemas.microsoft.com/office/drawing/2014/main" id="{4DD82C03-E247-734E-923F-4EB639B24E0A}"/>
              </a:ext>
            </a:extLst>
          </p:cNvPr>
          <p:cNvSpPr>
            <a:spLocks noGrp="1"/>
          </p:cNvSpPr>
          <p:nvPr>
            <p:ph type="sldNum" sz="quarter" idx="12"/>
          </p:nvPr>
        </p:nvSpPr>
        <p:spPr/>
        <p:txBody>
          <a:bodyPr/>
          <a:lstStyle/>
          <a:p>
            <a:fld id="{D8C2E80E-A818-EA4B-839C-9030708D7285}" type="slidenum">
              <a:rPr lang="en-US" smtClean="0"/>
              <a:t>80</a:t>
            </a:fld>
            <a:endParaRPr lang="en-US" dirty="0"/>
          </a:p>
        </p:txBody>
      </p:sp>
      <p:pic>
        <p:nvPicPr>
          <p:cNvPr id="7" name="Picture 6">
            <a:extLst>
              <a:ext uri="{FF2B5EF4-FFF2-40B4-BE49-F238E27FC236}">
                <a16:creationId xmlns:a16="http://schemas.microsoft.com/office/drawing/2014/main" id="{F0A3E093-8C02-B142-A510-EA118C240A72}"/>
              </a:ext>
            </a:extLst>
          </p:cNvPr>
          <p:cNvPicPr>
            <a:picLocks noChangeAspect="1"/>
          </p:cNvPicPr>
          <p:nvPr/>
        </p:nvPicPr>
        <p:blipFill>
          <a:blip r:embed="rId2"/>
          <a:stretch>
            <a:fillRect/>
          </a:stretch>
        </p:blipFill>
        <p:spPr>
          <a:xfrm>
            <a:off x="609600" y="1549866"/>
            <a:ext cx="4812030" cy="2331720"/>
          </a:xfrm>
          <a:prstGeom prst="rect">
            <a:avLst/>
          </a:prstGeom>
        </p:spPr>
      </p:pic>
      <p:pic>
        <p:nvPicPr>
          <p:cNvPr id="8" name="Picture 7">
            <a:extLst>
              <a:ext uri="{FF2B5EF4-FFF2-40B4-BE49-F238E27FC236}">
                <a16:creationId xmlns:a16="http://schemas.microsoft.com/office/drawing/2014/main" id="{60F1294B-56F5-C146-97F9-D7FC82775B52}"/>
              </a:ext>
            </a:extLst>
          </p:cNvPr>
          <p:cNvPicPr>
            <a:picLocks noChangeAspect="1"/>
          </p:cNvPicPr>
          <p:nvPr/>
        </p:nvPicPr>
        <p:blipFill>
          <a:blip r:embed="rId3"/>
          <a:stretch>
            <a:fillRect/>
          </a:stretch>
        </p:blipFill>
        <p:spPr>
          <a:xfrm>
            <a:off x="763039" y="4035891"/>
            <a:ext cx="4709160" cy="2240280"/>
          </a:xfrm>
          <a:prstGeom prst="rect">
            <a:avLst/>
          </a:prstGeom>
        </p:spPr>
      </p:pic>
      <p:sp>
        <p:nvSpPr>
          <p:cNvPr id="10" name="Content Placeholder 9">
            <a:extLst>
              <a:ext uri="{FF2B5EF4-FFF2-40B4-BE49-F238E27FC236}">
                <a16:creationId xmlns:a16="http://schemas.microsoft.com/office/drawing/2014/main" id="{7B0FA976-EEAE-E74D-8829-162BA8EDD166}"/>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1C48FC9F-3EB0-CB45-B153-4C44483A17F8}"/>
              </a:ext>
            </a:extLst>
          </p:cNvPr>
          <p:cNvPicPr>
            <a:picLocks noChangeAspect="1"/>
          </p:cNvPicPr>
          <p:nvPr/>
        </p:nvPicPr>
        <p:blipFill>
          <a:blip r:embed="rId4"/>
          <a:stretch>
            <a:fillRect/>
          </a:stretch>
        </p:blipFill>
        <p:spPr>
          <a:xfrm>
            <a:off x="6880555" y="2158385"/>
            <a:ext cx="3909060" cy="3429000"/>
          </a:xfrm>
          <a:prstGeom prst="rect">
            <a:avLst/>
          </a:prstGeom>
        </p:spPr>
      </p:pic>
      <p:sp>
        <p:nvSpPr>
          <p:cNvPr id="3" name="Date Placeholder 2">
            <a:extLst>
              <a:ext uri="{FF2B5EF4-FFF2-40B4-BE49-F238E27FC236}">
                <a16:creationId xmlns:a16="http://schemas.microsoft.com/office/drawing/2014/main" id="{08CE62E8-E47D-5344-8463-BA1E9503B706}"/>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3A754D1-69DD-9F4D-B45D-8CD098CBAF44}"/>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7805570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76F8-00B7-AA48-9626-8E1C6DC9B4D1}"/>
              </a:ext>
            </a:extLst>
          </p:cNvPr>
          <p:cNvSpPr>
            <a:spLocks noGrp="1"/>
          </p:cNvSpPr>
          <p:nvPr>
            <p:ph type="title"/>
          </p:nvPr>
        </p:nvSpPr>
        <p:spPr>
          <a:xfrm>
            <a:off x="255888" y="12322"/>
            <a:ext cx="9051925" cy="1609725"/>
          </a:xfrm>
        </p:spPr>
        <p:txBody>
          <a:bodyPr/>
          <a:lstStyle/>
          <a:p>
            <a:r>
              <a:rPr lang="en-US" dirty="0"/>
              <a:t>Implementing GD</a:t>
            </a:r>
          </a:p>
        </p:txBody>
      </p:sp>
      <p:sp>
        <p:nvSpPr>
          <p:cNvPr id="3" name="Content Placeholder 2">
            <a:extLst>
              <a:ext uri="{FF2B5EF4-FFF2-40B4-BE49-F238E27FC236}">
                <a16:creationId xmlns:a16="http://schemas.microsoft.com/office/drawing/2014/main" id="{33C519C7-D207-4245-B5D8-DBD4B0CC009A}"/>
              </a:ext>
            </a:extLst>
          </p:cNvPr>
          <p:cNvSpPr>
            <a:spLocks noGrp="1"/>
          </p:cNvSpPr>
          <p:nvPr>
            <p:ph idx="1"/>
          </p:nvPr>
        </p:nvSpPr>
        <p:spPr>
          <a:xfrm>
            <a:off x="255888" y="1392015"/>
            <a:ext cx="10960607" cy="4051300"/>
          </a:xfrm>
        </p:spPr>
        <p:txBody>
          <a:bodyPr/>
          <a:lstStyle/>
          <a:p>
            <a:r>
              <a:rPr lang="en-US" dirty="0"/>
              <a:t>To implement Gradient Descent, you need to compute the gradient of the cost function with regards to each model parameter </a:t>
            </a:r>
            <a:r>
              <a:rPr lang="en-US" dirty="0" err="1"/>
              <a:t>θj</a:t>
            </a:r>
            <a:r>
              <a:rPr lang="en-US" dirty="0"/>
              <a:t>. </a:t>
            </a:r>
          </a:p>
          <a:p>
            <a:r>
              <a:rPr lang="en-US" dirty="0"/>
              <a:t>In other words, you need to calculate how much the cost function will change if you change </a:t>
            </a:r>
            <a:r>
              <a:rPr lang="en-US" dirty="0" err="1"/>
              <a:t>θj</a:t>
            </a:r>
            <a:r>
              <a:rPr lang="en-US" dirty="0"/>
              <a:t> just a little bit. </a:t>
            </a:r>
          </a:p>
          <a:p>
            <a:r>
              <a:rPr lang="en-US" dirty="0"/>
              <a:t>This is called a partial derivative. </a:t>
            </a:r>
          </a:p>
          <a:p>
            <a:r>
              <a:rPr lang="en-US" dirty="0"/>
              <a:t>compute the partial derivative of the cost function with regards to parameter </a:t>
            </a:r>
            <a:r>
              <a:rPr lang="en-US" dirty="0" err="1"/>
              <a:t>θj</a:t>
            </a:r>
            <a:endParaRPr lang="en-US" dirty="0"/>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92F8EC40-E2BD-0149-A3B5-9F0C138A2657}"/>
              </a:ext>
            </a:extLst>
          </p:cNvPr>
          <p:cNvSpPr>
            <a:spLocks noGrp="1"/>
          </p:cNvSpPr>
          <p:nvPr>
            <p:ph type="sldNum" sz="quarter" idx="12"/>
          </p:nvPr>
        </p:nvSpPr>
        <p:spPr/>
        <p:txBody>
          <a:bodyPr/>
          <a:lstStyle/>
          <a:p>
            <a:fld id="{D8C2E80E-A818-EA4B-839C-9030708D7285}" type="slidenum">
              <a:rPr lang="en-US" smtClean="0"/>
              <a:t>81</a:t>
            </a:fld>
            <a:endParaRPr lang="en-US" dirty="0"/>
          </a:p>
        </p:txBody>
      </p:sp>
      <p:sp>
        <p:nvSpPr>
          <p:cNvPr id="8" name="Rectangle 7">
            <a:extLst>
              <a:ext uri="{FF2B5EF4-FFF2-40B4-BE49-F238E27FC236}">
                <a16:creationId xmlns:a16="http://schemas.microsoft.com/office/drawing/2014/main" id="{9728AA9B-5794-A842-8521-61F90E29D020}"/>
              </a:ext>
            </a:extLst>
          </p:cNvPr>
          <p:cNvSpPr/>
          <p:nvPr/>
        </p:nvSpPr>
        <p:spPr>
          <a:xfrm>
            <a:off x="686838" y="4952831"/>
            <a:ext cx="2287806" cy="646331"/>
          </a:xfrm>
          <a:prstGeom prst="rect">
            <a:avLst/>
          </a:prstGeom>
        </p:spPr>
        <p:txBody>
          <a:bodyPr wrap="none">
            <a:spAutoFit/>
          </a:bodyPr>
          <a:lstStyle/>
          <a:p>
            <a:r>
              <a:rPr lang="en-US" dirty="0">
                <a:latin typeface="Times" pitchFamily="2" charset="0"/>
              </a:rPr>
              <a:t>Gradient Descent step:</a:t>
            </a:r>
            <a:br>
              <a:rPr lang="en-US" dirty="0">
                <a:latin typeface="Times" pitchFamily="2" charset="0"/>
              </a:rPr>
            </a:br>
            <a:endParaRPr lang="en-US" dirty="0">
              <a:latin typeface="Times" pitchFamily="2" charset="0"/>
            </a:endParaRPr>
          </a:p>
        </p:txBody>
      </p:sp>
      <p:pic>
        <p:nvPicPr>
          <p:cNvPr id="9" name="Picture 8">
            <a:extLst>
              <a:ext uri="{FF2B5EF4-FFF2-40B4-BE49-F238E27FC236}">
                <a16:creationId xmlns:a16="http://schemas.microsoft.com/office/drawing/2014/main" id="{C2232676-C3B0-3D4F-89A6-8E3CEA24ADCB}"/>
              </a:ext>
            </a:extLst>
          </p:cNvPr>
          <p:cNvPicPr>
            <a:picLocks noChangeAspect="1"/>
          </p:cNvPicPr>
          <p:nvPr/>
        </p:nvPicPr>
        <p:blipFill>
          <a:blip r:embed="rId3"/>
          <a:stretch>
            <a:fillRect/>
          </a:stretch>
        </p:blipFill>
        <p:spPr>
          <a:xfrm>
            <a:off x="549489" y="5525158"/>
            <a:ext cx="3838033" cy="762350"/>
          </a:xfrm>
          <a:prstGeom prst="rect">
            <a:avLst/>
          </a:prstGeom>
        </p:spPr>
      </p:pic>
      <p:pic>
        <p:nvPicPr>
          <p:cNvPr id="10" name="Picture 9">
            <a:extLst>
              <a:ext uri="{FF2B5EF4-FFF2-40B4-BE49-F238E27FC236}">
                <a16:creationId xmlns:a16="http://schemas.microsoft.com/office/drawing/2014/main" id="{7D9F314D-CA87-4B47-8153-2C0EEAAB727B}"/>
              </a:ext>
            </a:extLst>
          </p:cNvPr>
          <p:cNvPicPr>
            <a:picLocks noChangeAspect="1"/>
          </p:cNvPicPr>
          <p:nvPr/>
        </p:nvPicPr>
        <p:blipFill>
          <a:blip r:embed="rId4"/>
          <a:stretch>
            <a:fillRect/>
          </a:stretch>
        </p:blipFill>
        <p:spPr>
          <a:xfrm>
            <a:off x="7376559" y="3864847"/>
            <a:ext cx="4351936" cy="2175968"/>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58A6F6EC-82B8-4640-A4A6-E85D98377499}"/>
              </a:ext>
            </a:extLst>
          </p:cNvPr>
          <p:cNvPicPr>
            <a:picLocks noChangeAspect="1"/>
          </p:cNvPicPr>
          <p:nvPr/>
        </p:nvPicPr>
        <p:blipFill>
          <a:blip r:embed="rId5"/>
          <a:stretch>
            <a:fillRect/>
          </a:stretch>
        </p:blipFill>
        <p:spPr>
          <a:xfrm>
            <a:off x="686837" y="3863869"/>
            <a:ext cx="4744765" cy="1088962"/>
          </a:xfrm>
          <a:prstGeom prst="rect">
            <a:avLst/>
          </a:prstGeom>
        </p:spPr>
      </p:pic>
      <p:sp>
        <p:nvSpPr>
          <p:cNvPr id="7" name="Date Placeholder 6">
            <a:extLst>
              <a:ext uri="{FF2B5EF4-FFF2-40B4-BE49-F238E27FC236}">
                <a16:creationId xmlns:a16="http://schemas.microsoft.com/office/drawing/2014/main" id="{CEC18D1B-0BB3-BF46-949A-DCC905F6FFF4}"/>
              </a:ext>
            </a:extLst>
          </p:cNvPr>
          <p:cNvSpPr>
            <a:spLocks noGrp="1"/>
          </p:cNvSpPr>
          <p:nvPr>
            <p:ph type="dt" sz="half" idx="10"/>
          </p:nvPr>
        </p:nvSpPr>
        <p:spPr/>
        <p:txBody>
          <a:bodyPr/>
          <a:lstStyle/>
          <a:p>
            <a:endParaRPr lang="en-US" dirty="0"/>
          </a:p>
        </p:txBody>
      </p:sp>
      <p:sp>
        <p:nvSpPr>
          <p:cNvPr id="12" name="Footer Placeholder 11">
            <a:extLst>
              <a:ext uri="{FF2B5EF4-FFF2-40B4-BE49-F238E27FC236}">
                <a16:creationId xmlns:a16="http://schemas.microsoft.com/office/drawing/2014/main" id="{BBD3C852-672F-CB4E-9308-C209B6CD15A2}"/>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553200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4B84-4599-A549-835B-ED45275D16BA}"/>
              </a:ext>
            </a:extLst>
          </p:cNvPr>
          <p:cNvSpPr>
            <a:spLocks noGrp="1"/>
          </p:cNvSpPr>
          <p:nvPr>
            <p:ph type="title"/>
          </p:nvPr>
        </p:nvSpPr>
        <p:spPr>
          <a:xfrm>
            <a:off x="776461" y="-64184"/>
            <a:ext cx="9051925" cy="1609725"/>
          </a:xfrm>
        </p:spPr>
        <p:txBody>
          <a:bodyPr/>
          <a:lstStyle/>
          <a:p>
            <a:r>
              <a:rPr lang="en-US" dirty="0"/>
              <a:t>Example!</a:t>
            </a:r>
          </a:p>
        </p:txBody>
      </p:sp>
      <p:sp>
        <p:nvSpPr>
          <p:cNvPr id="3" name="Content Placeholder 2">
            <a:extLst>
              <a:ext uri="{FF2B5EF4-FFF2-40B4-BE49-F238E27FC236}">
                <a16:creationId xmlns:a16="http://schemas.microsoft.com/office/drawing/2014/main" id="{A42D7ADD-4986-B747-AE41-C3302D3FFD05}"/>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3E9B972E-4B9A-0B44-8ADF-FD058A5961B8}"/>
              </a:ext>
            </a:extLst>
          </p:cNvPr>
          <p:cNvSpPr>
            <a:spLocks noGrp="1"/>
          </p:cNvSpPr>
          <p:nvPr>
            <p:ph type="sldNum" sz="quarter" idx="12"/>
          </p:nvPr>
        </p:nvSpPr>
        <p:spPr/>
        <p:txBody>
          <a:bodyPr/>
          <a:lstStyle/>
          <a:p>
            <a:fld id="{D8C2E80E-A818-EA4B-839C-9030708D7285}" type="slidenum">
              <a:rPr lang="en-US" smtClean="0"/>
              <a:t>82</a:t>
            </a:fld>
            <a:endParaRPr lang="en-US" dirty="0"/>
          </a:p>
        </p:txBody>
      </p:sp>
      <p:pic>
        <p:nvPicPr>
          <p:cNvPr id="7" name="Picture 6">
            <a:extLst>
              <a:ext uri="{FF2B5EF4-FFF2-40B4-BE49-F238E27FC236}">
                <a16:creationId xmlns:a16="http://schemas.microsoft.com/office/drawing/2014/main" id="{98264CAD-3F16-9D4D-9148-E79CFE9FE215}"/>
              </a:ext>
            </a:extLst>
          </p:cNvPr>
          <p:cNvPicPr>
            <a:picLocks noChangeAspect="1"/>
          </p:cNvPicPr>
          <p:nvPr/>
        </p:nvPicPr>
        <p:blipFill>
          <a:blip r:embed="rId2"/>
          <a:stretch>
            <a:fillRect/>
          </a:stretch>
        </p:blipFill>
        <p:spPr>
          <a:xfrm>
            <a:off x="776460" y="1225186"/>
            <a:ext cx="9527600" cy="2409560"/>
          </a:xfrm>
          <a:prstGeom prst="rect">
            <a:avLst/>
          </a:prstGeom>
        </p:spPr>
      </p:pic>
      <p:pic>
        <p:nvPicPr>
          <p:cNvPr id="8" name="Picture 7">
            <a:extLst>
              <a:ext uri="{FF2B5EF4-FFF2-40B4-BE49-F238E27FC236}">
                <a16:creationId xmlns:a16="http://schemas.microsoft.com/office/drawing/2014/main" id="{BA327734-83B6-934E-BF18-A0EAFB0E4334}"/>
              </a:ext>
            </a:extLst>
          </p:cNvPr>
          <p:cNvPicPr>
            <a:picLocks noChangeAspect="1"/>
          </p:cNvPicPr>
          <p:nvPr/>
        </p:nvPicPr>
        <p:blipFill>
          <a:blip r:embed="rId3"/>
          <a:stretch>
            <a:fillRect/>
          </a:stretch>
        </p:blipFill>
        <p:spPr>
          <a:xfrm>
            <a:off x="3524409" y="3621687"/>
            <a:ext cx="5756069" cy="3236313"/>
          </a:xfrm>
          <a:prstGeom prst="rect">
            <a:avLst/>
          </a:prstGeom>
        </p:spPr>
      </p:pic>
      <p:sp>
        <p:nvSpPr>
          <p:cNvPr id="9" name="Date Placeholder 8">
            <a:extLst>
              <a:ext uri="{FF2B5EF4-FFF2-40B4-BE49-F238E27FC236}">
                <a16:creationId xmlns:a16="http://schemas.microsoft.com/office/drawing/2014/main" id="{10E332DE-87B1-9945-86D3-032E7E413566}"/>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A004DAE1-A451-584F-B707-C119754426A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996619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FCF6-9E17-3443-BA04-632CE8CF1D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922D4E-AEDF-A744-B128-B189F0B1C378}"/>
              </a:ext>
            </a:extLst>
          </p:cNvPr>
          <p:cNvSpPr>
            <a:spLocks noGrp="1"/>
          </p:cNvSpPr>
          <p:nvPr>
            <p:ph idx="1"/>
          </p:nvPr>
        </p:nvSpPr>
        <p:spPr>
          <a:xfrm>
            <a:off x="7472413" y="530080"/>
            <a:ext cx="4405262" cy="5356898"/>
          </a:xfrm>
        </p:spPr>
        <p:txBody>
          <a:bodyPr>
            <a:normAutofit fontScale="92500" lnSpcReduction="20000"/>
          </a:bodyPr>
          <a:lstStyle/>
          <a:p>
            <a:r>
              <a:rPr lang="en-US" b="1" u="sng" dirty="0"/>
              <a:t>Step 1:</a:t>
            </a:r>
            <a:r>
              <a:rPr lang="en-US" b="1" dirty="0"/>
              <a:t> Initialize the weights(a &amp; b) with random values and calculate Error </a:t>
            </a:r>
          </a:p>
          <a:p>
            <a:r>
              <a:rPr lang="en-US" b="1" u="sng" dirty="0"/>
              <a:t>Step 2:</a:t>
            </a:r>
            <a:r>
              <a:rPr lang="en-US" b="1" dirty="0"/>
              <a:t> Calculate the gradient i.e. change in error when the weights (a &amp; b) are changed by a very small value from their original randomly initialized value. This helps us move the values of a &amp; b in the direction in which error is minimized.</a:t>
            </a:r>
            <a:endParaRPr lang="en-US" dirty="0"/>
          </a:p>
          <a:p>
            <a:r>
              <a:rPr lang="en-US" b="1" u="sng" dirty="0"/>
              <a:t>Step 3:</a:t>
            </a:r>
            <a:r>
              <a:rPr lang="en-US" b="1" dirty="0"/>
              <a:t> Adjust the weights with the gradients to reach the optimal values where error is minimized</a:t>
            </a:r>
            <a:endParaRPr lang="en-US" dirty="0"/>
          </a:p>
          <a:p>
            <a:r>
              <a:rPr lang="en-US" b="1" u="sng" dirty="0"/>
              <a:t>Step 4:</a:t>
            </a:r>
            <a:r>
              <a:rPr lang="en-US" b="1" dirty="0"/>
              <a:t> Use the new weights for prediction and to calculate the new error</a:t>
            </a:r>
            <a:endParaRPr lang="en-US" dirty="0"/>
          </a:p>
          <a:p>
            <a:r>
              <a:rPr lang="en-US" b="1" u="sng" dirty="0"/>
              <a:t>Step 5:</a:t>
            </a:r>
            <a:r>
              <a:rPr lang="en-US" b="1" dirty="0"/>
              <a:t> Repeat steps 2 and 3 till further adjustments to weights doesn’t significantly reduce the Error</a:t>
            </a:r>
            <a:endParaRPr lang="en-US" dirty="0"/>
          </a:p>
          <a:p>
            <a:endParaRPr lang="en-US" dirty="0"/>
          </a:p>
        </p:txBody>
      </p:sp>
      <p:sp>
        <p:nvSpPr>
          <p:cNvPr id="6" name="Slide Number Placeholder 5">
            <a:extLst>
              <a:ext uri="{FF2B5EF4-FFF2-40B4-BE49-F238E27FC236}">
                <a16:creationId xmlns:a16="http://schemas.microsoft.com/office/drawing/2014/main" id="{6105DC17-AE1D-F74D-BEB8-51CA05BE8D5A}"/>
              </a:ext>
            </a:extLst>
          </p:cNvPr>
          <p:cNvSpPr>
            <a:spLocks noGrp="1"/>
          </p:cNvSpPr>
          <p:nvPr>
            <p:ph type="sldNum" sz="quarter" idx="12"/>
          </p:nvPr>
        </p:nvSpPr>
        <p:spPr/>
        <p:txBody>
          <a:bodyPr/>
          <a:lstStyle/>
          <a:p>
            <a:fld id="{D8C2E80E-A818-EA4B-839C-9030708D7285}" type="slidenum">
              <a:rPr lang="en-US" smtClean="0"/>
              <a:t>83</a:t>
            </a:fld>
            <a:endParaRPr lang="en-US" dirty="0"/>
          </a:p>
        </p:txBody>
      </p:sp>
      <p:pic>
        <p:nvPicPr>
          <p:cNvPr id="7" name="Picture 6">
            <a:extLst>
              <a:ext uri="{FF2B5EF4-FFF2-40B4-BE49-F238E27FC236}">
                <a16:creationId xmlns:a16="http://schemas.microsoft.com/office/drawing/2014/main" id="{B255BD21-474E-BB49-9C59-052ABDAB48FA}"/>
              </a:ext>
            </a:extLst>
          </p:cNvPr>
          <p:cNvPicPr>
            <a:picLocks noChangeAspect="1"/>
          </p:cNvPicPr>
          <p:nvPr/>
        </p:nvPicPr>
        <p:blipFill>
          <a:blip r:embed="rId2"/>
          <a:stretch>
            <a:fillRect/>
          </a:stretch>
        </p:blipFill>
        <p:spPr>
          <a:xfrm>
            <a:off x="39198" y="342900"/>
            <a:ext cx="7433215" cy="4201804"/>
          </a:xfrm>
          <a:prstGeom prst="rect">
            <a:avLst/>
          </a:prstGeom>
        </p:spPr>
      </p:pic>
      <p:sp>
        <p:nvSpPr>
          <p:cNvPr id="8" name="Rectangle 7">
            <a:extLst>
              <a:ext uri="{FF2B5EF4-FFF2-40B4-BE49-F238E27FC236}">
                <a16:creationId xmlns:a16="http://schemas.microsoft.com/office/drawing/2014/main" id="{AB6EDA75-2132-104B-83EF-C117D8F4BEB6}"/>
              </a:ext>
            </a:extLst>
          </p:cNvPr>
          <p:cNvSpPr/>
          <p:nvPr/>
        </p:nvSpPr>
        <p:spPr>
          <a:xfrm>
            <a:off x="314325" y="5339508"/>
            <a:ext cx="6236600" cy="646331"/>
          </a:xfrm>
          <a:prstGeom prst="rect">
            <a:avLst/>
          </a:prstGeom>
        </p:spPr>
        <p:txBody>
          <a:bodyPr wrap="square">
            <a:spAutoFit/>
          </a:bodyPr>
          <a:lstStyle/>
          <a:p>
            <a:r>
              <a:rPr lang="en-US" dirty="0">
                <a:solidFill>
                  <a:srgbClr val="111111"/>
                </a:solidFill>
                <a:latin typeface="Open Sans"/>
              </a:rPr>
              <a:t>our objective is to find optimal </a:t>
            </a:r>
            <a:r>
              <a:rPr lang="en-US" b="1" dirty="0">
                <a:solidFill>
                  <a:srgbClr val="111111"/>
                </a:solidFill>
                <a:latin typeface="Open Sans"/>
              </a:rPr>
              <a:t>a, b</a:t>
            </a:r>
            <a:r>
              <a:rPr lang="en-US" dirty="0">
                <a:solidFill>
                  <a:srgbClr val="111111"/>
                </a:solidFill>
                <a:latin typeface="Open Sans"/>
              </a:rPr>
              <a:t> that minimizes the error between actual and predicted values </a:t>
            </a:r>
            <a:endParaRPr lang="en-US" dirty="0"/>
          </a:p>
        </p:txBody>
      </p:sp>
      <p:sp>
        <p:nvSpPr>
          <p:cNvPr id="9" name="Date Placeholder 8">
            <a:extLst>
              <a:ext uri="{FF2B5EF4-FFF2-40B4-BE49-F238E27FC236}">
                <a16:creationId xmlns:a16="http://schemas.microsoft.com/office/drawing/2014/main" id="{04D72411-1132-BA44-8CA6-C110DAB54009}"/>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918C6153-9FEA-C04F-9297-DE1624FAFAC3}"/>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469200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CE54-B3CE-AD4B-8890-E919FA8CDF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E56974-6772-2E4E-B648-8540598A613F}"/>
              </a:ext>
            </a:extLst>
          </p:cNvPr>
          <p:cNvSpPr>
            <a:spLocks noGrp="1"/>
          </p:cNvSpPr>
          <p:nvPr>
            <p:ph idx="1"/>
          </p:nvPr>
        </p:nvSpPr>
        <p:spPr>
          <a:xfrm>
            <a:off x="892494" y="3208697"/>
            <a:ext cx="10248423" cy="2689185"/>
          </a:xfrm>
        </p:spPr>
        <p:txBody>
          <a:bodyPr/>
          <a:lstStyle/>
          <a:p>
            <a:pPr marL="0" indent="0">
              <a:buNone/>
            </a:pPr>
            <a:r>
              <a:rPr lang="en-US" dirty="0"/>
              <a:t>Standardize the data</a:t>
            </a:r>
          </a:p>
        </p:txBody>
      </p:sp>
      <p:sp>
        <p:nvSpPr>
          <p:cNvPr id="4" name="Date Placeholder 3">
            <a:extLst>
              <a:ext uri="{FF2B5EF4-FFF2-40B4-BE49-F238E27FC236}">
                <a16:creationId xmlns:a16="http://schemas.microsoft.com/office/drawing/2014/main" id="{3DA18B3D-11B7-4843-9D7A-636EF3B85791}"/>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1F2A7A85-3112-5E44-9BD9-346B715726EF}"/>
              </a:ext>
            </a:extLst>
          </p:cNvPr>
          <p:cNvPicPr>
            <a:picLocks noChangeAspect="1"/>
          </p:cNvPicPr>
          <p:nvPr/>
        </p:nvPicPr>
        <p:blipFill rotWithShape="1">
          <a:blip r:embed="rId3"/>
          <a:srcRect r="52019"/>
          <a:stretch/>
        </p:blipFill>
        <p:spPr>
          <a:xfrm>
            <a:off x="314325" y="-8472"/>
            <a:ext cx="3020487" cy="3217169"/>
          </a:xfrm>
          <a:prstGeom prst="rect">
            <a:avLst/>
          </a:prstGeom>
        </p:spPr>
      </p:pic>
      <p:pic>
        <p:nvPicPr>
          <p:cNvPr id="8" name="Picture 7">
            <a:extLst>
              <a:ext uri="{FF2B5EF4-FFF2-40B4-BE49-F238E27FC236}">
                <a16:creationId xmlns:a16="http://schemas.microsoft.com/office/drawing/2014/main" id="{AE49DE83-FE42-8C4C-B39C-53996B71DBF9}"/>
              </a:ext>
            </a:extLst>
          </p:cNvPr>
          <p:cNvPicPr>
            <a:picLocks noChangeAspect="1"/>
          </p:cNvPicPr>
          <p:nvPr/>
        </p:nvPicPr>
        <p:blipFill>
          <a:blip r:embed="rId4"/>
          <a:stretch>
            <a:fillRect/>
          </a:stretch>
        </p:blipFill>
        <p:spPr>
          <a:xfrm>
            <a:off x="3492583" y="540980"/>
            <a:ext cx="8590810" cy="4604225"/>
          </a:xfrm>
          <a:prstGeom prst="rect">
            <a:avLst/>
          </a:prstGeom>
        </p:spPr>
      </p:pic>
      <p:pic>
        <p:nvPicPr>
          <p:cNvPr id="9" name="Picture 8">
            <a:extLst>
              <a:ext uri="{FF2B5EF4-FFF2-40B4-BE49-F238E27FC236}">
                <a16:creationId xmlns:a16="http://schemas.microsoft.com/office/drawing/2014/main" id="{14DFFCB1-8CCE-DB4A-9493-C6705EBD78AA}"/>
              </a:ext>
            </a:extLst>
          </p:cNvPr>
          <p:cNvPicPr>
            <a:picLocks noChangeAspect="1"/>
          </p:cNvPicPr>
          <p:nvPr/>
        </p:nvPicPr>
        <p:blipFill rotWithShape="1">
          <a:blip r:embed="rId3"/>
          <a:srcRect l="60333" t="10529"/>
          <a:stretch/>
        </p:blipFill>
        <p:spPr>
          <a:xfrm>
            <a:off x="609600" y="3560792"/>
            <a:ext cx="2669498" cy="3077117"/>
          </a:xfrm>
          <a:prstGeom prst="rect">
            <a:avLst/>
          </a:prstGeom>
        </p:spPr>
      </p:pic>
      <p:sp>
        <p:nvSpPr>
          <p:cNvPr id="5" name="Footer Placeholder 4">
            <a:extLst>
              <a:ext uri="{FF2B5EF4-FFF2-40B4-BE49-F238E27FC236}">
                <a16:creationId xmlns:a16="http://schemas.microsoft.com/office/drawing/2014/main" id="{B12637CF-D343-DA4D-A4ED-A08150482FFA}"/>
              </a:ext>
            </a:extLst>
          </p:cNvPr>
          <p:cNvSpPr>
            <a:spLocks noGrp="1"/>
          </p:cNvSpPr>
          <p:nvPr>
            <p:ph type="ftr" sz="quarter" idx="11"/>
          </p:nvPr>
        </p:nvSpPr>
        <p:spPr>
          <a:xfrm>
            <a:off x="240792" y="6492875"/>
            <a:ext cx="7101459" cy="365125"/>
          </a:xfrm>
        </p:spPr>
        <p:txBody>
          <a:bodyPr/>
          <a:lstStyle/>
          <a:p>
            <a:r>
              <a:rPr lang="en-US" dirty="0"/>
              <a:t>Dr. Malak Abdullah</a:t>
            </a:r>
          </a:p>
        </p:txBody>
      </p:sp>
      <p:sp>
        <p:nvSpPr>
          <p:cNvPr id="6" name="Slide Number Placeholder 5">
            <a:extLst>
              <a:ext uri="{FF2B5EF4-FFF2-40B4-BE49-F238E27FC236}">
                <a16:creationId xmlns:a16="http://schemas.microsoft.com/office/drawing/2014/main" id="{80319C9C-36D9-2E45-83B3-D184E680E38B}"/>
              </a:ext>
            </a:extLst>
          </p:cNvPr>
          <p:cNvSpPr>
            <a:spLocks noGrp="1"/>
          </p:cNvSpPr>
          <p:nvPr>
            <p:ph type="sldNum" sz="quarter" idx="12"/>
          </p:nvPr>
        </p:nvSpPr>
        <p:spPr/>
        <p:txBody>
          <a:bodyPr/>
          <a:lstStyle/>
          <a:p>
            <a:fld id="{D8C2E80E-A818-EA4B-839C-9030708D7285}" type="slidenum">
              <a:rPr lang="en-US" smtClean="0"/>
              <a:t>84</a:t>
            </a:fld>
            <a:endParaRPr lang="en-US" dirty="0"/>
          </a:p>
        </p:txBody>
      </p:sp>
    </p:spTree>
    <p:extLst>
      <p:ext uri="{BB962C8B-B14F-4D97-AF65-F5344CB8AC3E}">
        <p14:creationId xmlns:p14="http://schemas.microsoft.com/office/powerpoint/2010/main" val="36312581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21E-C5B5-9B44-94A6-E03425BA28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4D1530-D4B4-894D-9796-8601E55EDD7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AE46BA8-B00A-9B4A-9577-037D8B8DFC2B}"/>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4E7C290B-5CB8-D241-8B47-FF224B415B90}"/>
              </a:ext>
            </a:extLst>
          </p:cNvPr>
          <p:cNvPicPr>
            <a:picLocks noChangeAspect="1"/>
          </p:cNvPicPr>
          <p:nvPr/>
        </p:nvPicPr>
        <p:blipFill>
          <a:blip r:embed="rId2"/>
          <a:stretch>
            <a:fillRect/>
          </a:stretch>
        </p:blipFill>
        <p:spPr>
          <a:xfrm>
            <a:off x="928048" y="243552"/>
            <a:ext cx="9562787" cy="5894358"/>
          </a:xfrm>
          <a:prstGeom prst="rect">
            <a:avLst/>
          </a:prstGeom>
        </p:spPr>
      </p:pic>
      <p:sp>
        <p:nvSpPr>
          <p:cNvPr id="5" name="Footer Placeholder 4">
            <a:extLst>
              <a:ext uri="{FF2B5EF4-FFF2-40B4-BE49-F238E27FC236}">
                <a16:creationId xmlns:a16="http://schemas.microsoft.com/office/drawing/2014/main" id="{990EEAB5-552D-C947-BA56-404B530C245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BB307F0-CB59-274D-B19C-459C1F004D95}"/>
              </a:ext>
            </a:extLst>
          </p:cNvPr>
          <p:cNvSpPr>
            <a:spLocks noGrp="1"/>
          </p:cNvSpPr>
          <p:nvPr>
            <p:ph type="sldNum" sz="quarter" idx="12"/>
          </p:nvPr>
        </p:nvSpPr>
        <p:spPr/>
        <p:txBody>
          <a:bodyPr/>
          <a:lstStyle/>
          <a:p>
            <a:fld id="{D8C2E80E-A818-EA4B-839C-9030708D7285}" type="slidenum">
              <a:rPr lang="en-US" smtClean="0"/>
              <a:t>85</a:t>
            </a:fld>
            <a:endParaRPr lang="en-US" dirty="0"/>
          </a:p>
        </p:txBody>
      </p:sp>
    </p:spTree>
    <p:extLst>
      <p:ext uri="{BB962C8B-B14F-4D97-AF65-F5344CB8AC3E}">
        <p14:creationId xmlns:p14="http://schemas.microsoft.com/office/powerpoint/2010/main" val="2321522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2B58-938B-F741-8095-73479A46A24C}"/>
              </a:ext>
            </a:extLst>
          </p:cNvPr>
          <p:cNvSpPr>
            <a:spLocks noGrp="1"/>
          </p:cNvSpPr>
          <p:nvPr>
            <p:ph type="title"/>
          </p:nvPr>
        </p:nvSpPr>
        <p:spPr>
          <a:xfrm>
            <a:off x="883681" y="92555"/>
            <a:ext cx="10248423" cy="498961"/>
          </a:xfrm>
        </p:spPr>
        <p:txBody>
          <a:bodyPr>
            <a:normAutofit/>
          </a:bodyPr>
          <a:lstStyle/>
          <a:p>
            <a:r>
              <a:rPr lang="en-US" sz="1620" b="1" u="sng" dirty="0"/>
              <a:t>Step 3:</a:t>
            </a:r>
          </a:p>
        </p:txBody>
      </p:sp>
      <p:sp>
        <p:nvSpPr>
          <p:cNvPr id="3" name="Content Placeholder 2">
            <a:extLst>
              <a:ext uri="{FF2B5EF4-FFF2-40B4-BE49-F238E27FC236}">
                <a16:creationId xmlns:a16="http://schemas.microsoft.com/office/drawing/2014/main" id="{B77D55AD-DCF8-1A45-97F8-4694E42AD89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26470CE-8F27-FD4D-B360-A4D28718F43A}"/>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3DAD2FE6-E834-DB40-AB84-00994335C1A8}"/>
              </a:ext>
            </a:extLst>
          </p:cNvPr>
          <p:cNvPicPr>
            <a:picLocks noChangeAspect="1"/>
          </p:cNvPicPr>
          <p:nvPr/>
        </p:nvPicPr>
        <p:blipFill>
          <a:blip r:embed="rId2"/>
          <a:stretch>
            <a:fillRect/>
          </a:stretch>
        </p:blipFill>
        <p:spPr>
          <a:xfrm>
            <a:off x="826314" y="549955"/>
            <a:ext cx="8481516" cy="5082394"/>
          </a:xfrm>
          <a:prstGeom prst="rect">
            <a:avLst/>
          </a:prstGeom>
        </p:spPr>
      </p:pic>
      <p:pic>
        <p:nvPicPr>
          <p:cNvPr id="8" name="Picture 7">
            <a:extLst>
              <a:ext uri="{FF2B5EF4-FFF2-40B4-BE49-F238E27FC236}">
                <a16:creationId xmlns:a16="http://schemas.microsoft.com/office/drawing/2014/main" id="{145631D8-9389-7B48-BF59-F2D8B18D2042}"/>
              </a:ext>
            </a:extLst>
          </p:cNvPr>
          <p:cNvPicPr>
            <a:picLocks noChangeAspect="1"/>
          </p:cNvPicPr>
          <p:nvPr/>
        </p:nvPicPr>
        <p:blipFill>
          <a:blip r:embed="rId3"/>
          <a:stretch>
            <a:fillRect/>
          </a:stretch>
        </p:blipFill>
        <p:spPr>
          <a:xfrm>
            <a:off x="609600" y="5763994"/>
            <a:ext cx="8698230" cy="651510"/>
          </a:xfrm>
          <a:prstGeom prst="rect">
            <a:avLst/>
          </a:prstGeom>
        </p:spPr>
      </p:pic>
      <p:sp>
        <p:nvSpPr>
          <p:cNvPr id="5" name="Footer Placeholder 4">
            <a:extLst>
              <a:ext uri="{FF2B5EF4-FFF2-40B4-BE49-F238E27FC236}">
                <a16:creationId xmlns:a16="http://schemas.microsoft.com/office/drawing/2014/main" id="{09FCBEB4-DB64-0944-8776-B03F4165B6F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CA30577F-3F38-BC47-82E7-D178BEE1B550}"/>
              </a:ext>
            </a:extLst>
          </p:cNvPr>
          <p:cNvSpPr>
            <a:spLocks noGrp="1"/>
          </p:cNvSpPr>
          <p:nvPr>
            <p:ph type="sldNum" sz="quarter" idx="12"/>
          </p:nvPr>
        </p:nvSpPr>
        <p:spPr/>
        <p:txBody>
          <a:bodyPr/>
          <a:lstStyle/>
          <a:p>
            <a:fld id="{D8C2E80E-A818-EA4B-839C-9030708D7285}" type="slidenum">
              <a:rPr lang="en-US" smtClean="0"/>
              <a:t>86</a:t>
            </a:fld>
            <a:endParaRPr lang="en-US" dirty="0"/>
          </a:p>
        </p:txBody>
      </p:sp>
    </p:spTree>
    <p:extLst>
      <p:ext uri="{BB962C8B-B14F-4D97-AF65-F5344CB8AC3E}">
        <p14:creationId xmlns:p14="http://schemas.microsoft.com/office/powerpoint/2010/main" val="2883184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D874-954C-6B48-BAD7-F7E5BD02A4A9}"/>
              </a:ext>
            </a:extLst>
          </p:cNvPr>
          <p:cNvSpPr>
            <a:spLocks noGrp="1"/>
          </p:cNvSpPr>
          <p:nvPr>
            <p:ph type="title"/>
          </p:nvPr>
        </p:nvSpPr>
        <p:spPr>
          <a:xfrm>
            <a:off x="762001" y="-119063"/>
            <a:ext cx="9051925" cy="1609725"/>
          </a:xfrm>
        </p:spPr>
        <p:txBody>
          <a:bodyPr>
            <a:normAutofit/>
          </a:bodyPr>
          <a:lstStyle/>
          <a:p>
            <a:r>
              <a:rPr lang="en-US" dirty="0"/>
              <a:t>Polynomial Regression</a:t>
            </a:r>
          </a:p>
        </p:txBody>
      </p:sp>
      <p:sp>
        <p:nvSpPr>
          <p:cNvPr id="3" name="Content Placeholder 2">
            <a:extLst>
              <a:ext uri="{FF2B5EF4-FFF2-40B4-BE49-F238E27FC236}">
                <a16:creationId xmlns:a16="http://schemas.microsoft.com/office/drawing/2014/main" id="{990A715D-AC15-6044-A9E0-64C3A48507EB}"/>
              </a:ext>
            </a:extLst>
          </p:cNvPr>
          <p:cNvSpPr>
            <a:spLocks noGrp="1"/>
          </p:cNvSpPr>
          <p:nvPr>
            <p:ph idx="1"/>
          </p:nvPr>
        </p:nvSpPr>
        <p:spPr>
          <a:xfrm>
            <a:off x="1066801" y="1219200"/>
            <a:ext cx="9051925" cy="4051300"/>
          </a:xfrm>
        </p:spPr>
        <p:txBody>
          <a:bodyPr/>
          <a:lstStyle/>
          <a:p>
            <a:r>
              <a:rPr lang="en-US" i="1" dirty="0"/>
              <a:t>Linear regression requires the relation between the dependent variable and the independent variable to be linear. What if the distribution of the data was more complex as shown in the below figure? Can linear models be used to fit non-linear data? How can we generate a curve that best captures the data as shown below? </a:t>
            </a:r>
            <a:endParaRPr lang="en-US" dirty="0"/>
          </a:p>
        </p:txBody>
      </p:sp>
      <p:sp>
        <p:nvSpPr>
          <p:cNvPr id="4" name="Date Placeholder 3">
            <a:extLst>
              <a:ext uri="{FF2B5EF4-FFF2-40B4-BE49-F238E27FC236}">
                <a16:creationId xmlns:a16="http://schemas.microsoft.com/office/drawing/2014/main" id="{91005CC3-4B4D-A54C-B641-B77A205DDEA1}"/>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EAEFC9FB-2353-C44D-A663-059A87D6D8A5}"/>
              </a:ext>
            </a:extLst>
          </p:cNvPr>
          <p:cNvPicPr>
            <a:picLocks noChangeAspect="1"/>
          </p:cNvPicPr>
          <p:nvPr/>
        </p:nvPicPr>
        <p:blipFill>
          <a:blip r:embed="rId2"/>
          <a:stretch>
            <a:fillRect/>
          </a:stretch>
        </p:blipFill>
        <p:spPr>
          <a:xfrm>
            <a:off x="914400" y="2349243"/>
            <a:ext cx="3865562" cy="2863929"/>
          </a:xfrm>
          <a:prstGeom prst="rect">
            <a:avLst/>
          </a:prstGeom>
        </p:spPr>
      </p:pic>
      <p:pic>
        <p:nvPicPr>
          <p:cNvPr id="8" name="Picture 7">
            <a:extLst>
              <a:ext uri="{FF2B5EF4-FFF2-40B4-BE49-F238E27FC236}">
                <a16:creationId xmlns:a16="http://schemas.microsoft.com/office/drawing/2014/main" id="{967ADB85-5D47-1441-9FAE-FFB4C98C4DCB}"/>
              </a:ext>
            </a:extLst>
          </p:cNvPr>
          <p:cNvPicPr>
            <a:picLocks noChangeAspect="1"/>
          </p:cNvPicPr>
          <p:nvPr/>
        </p:nvPicPr>
        <p:blipFill>
          <a:blip r:embed="rId3"/>
          <a:stretch>
            <a:fillRect/>
          </a:stretch>
        </p:blipFill>
        <p:spPr>
          <a:xfrm>
            <a:off x="2469134" y="5322822"/>
            <a:ext cx="4946650" cy="1285941"/>
          </a:xfrm>
          <a:prstGeom prst="rect">
            <a:avLst/>
          </a:prstGeom>
        </p:spPr>
      </p:pic>
      <p:pic>
        <p:nvPicPr>
          <p:cNvPr id="9" name="Picture 8">
            <a:extLst>
              <a:ext uri="{FF2B5EF4-FFF2-40B4-BE49-F238E27FC236}">
                <a16:creationId xmlns:a16="http://schemas.microsoft.com/office/drawing/2014/main" id="{72F75ED7-FD78-F048-92AA-93C69DD6189A}"/>
              </a:ext>
            </a:extLst>
          </p:cNvPr>
          <p:cNvPicPr>
            <a:picLocks noChangeAspect="1"/>
          </p:cNvPicPr>
          <p:nvPr/>
        </p:nvPicPr>
        <p:blipFill>
          <a:blip r:embed="rId4"/>
          <a:stretch>
            <a:fillRect/>
          </a:stretch>
        </p:blipFill>
        <p:spPr>
          <a:xfrm>
            <a:off x="5476164" y="2429645"/>
            <a:ext cx="6096000" cy="2555608"/>
          </a:xfrm>
          <a:prstGeom prst="rect">
            <a:avLst/>
          </a:prstGeom>
        </p:spPr>
      </p:pic>
      <p:sp>
        <p:nvSpPr>
          <p:cNvPr id="5" name="Footer Placeholder 4">
            <a:extLst>
              <a:ext uri="{FF2B5EF4-FFF2-40B4-BE49-F238E27FC236}">
                <a16:creationId xmlns:a16="http://schemas.microsoft.com/office/drawing/2014/main" id="{024D4B2E-41FE-D74A-8612-8684D94CAE73}"/>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5A1C91A0-80FB-524A-A35B-1240EE956855}"/>
              </a:ext>
            </a:extLst>
          </p:cNvPr>
          <p:cNvSpPr>
            <a:spLocks noGrp="1"/>
          </p:cNvSpPr>
          <p:nvPr>
            <p:ph type="sldNum" sz="quarter" idx="12"/>
          </p:nvPr>
        </p:nvSpPr>
        <p:spPr/>
        <p:txBody>
          <a:bodyPr/>
          <a:lstStyle/>
          <a:p>
            <a:fld id="{D8C2E80E-A818-EA4B-839C-9030708D7285}" type="slidenum">
              <a:rPr lang="en-US" smtClean="0"/>
              <a:t>87</a:t>
            </a:fld>
            <a:endParaRPr lang="en-US" dirty="0"/>
          </a:p>
        </p:txBody>
      </p:sp>
    </p:spTree>
    <p:extLst>
      <p:ext uri="{BB962C8B-B14F-4D97-AF65-F5344CB8AC3E}">
        <p14:creationId xmlns:p14="http://schemas.microsoft.com/office/powerpoint/2010/main" val="25961177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30FF-3075-3840-B7EE-C4F47D96DC88}"/>
              </a:ext>
            </a:extLst>
          </p:cNvPr>
          <p:cNvSpPr>
            <a:spLocks noGrp="1"/>
          </p:cNvSpPr>
          <p:nvPr>
            <p:ph type="title"/>
          </p:nvPr>
        </p:nvSpPr>
        <p:spPr>
          <a:xfrm>
            <a:off x="0" y="220663"/>
            <a:ext cx="12050973" cy="1363561"/>
          </a:xfrm>
        </p:spPr>
        <p:txBody>
          <a:bodyPr>
            <a:normAutofit fontScale="90000"/>
          </a:bodyPr>
          <a:lstStyle/>
          <a:p>
            <a:r>
              <a:rPr lang="en-US" b="1" i="1" dirty="0">
                <a:latin typeface="medium-content-serif-font"/>
              </a:rPr>
              <a:t>To overcome under-fitting, we need to increase the complexity of the model.</a:t>
            </a:r>
            <a:endParaRPr lang="en-US" dirty="0"/>
          </a:p>
        </p:txBody>
      </p:sp>
      <p:sp>
        <p:nvSpPr>
          <p:cNvPr id="3" name="Content Placeholder 2">
            <a:extLst>
              <a:ext uri="{FF2B5EF4-FFF2-40B4-BE49-F238E27FC236}">
                <a16:creationId xmlns:a16="http://schemas.microsoft.com/office/drawing/2014/main" id="{F5270AF1-533C-784C-A16C-F38B47BF2FB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D9AEBBA1-25C2-CD4D-834E-F0ECCE332EDA}"/>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BC980801-C101-F148-9F3A-0A8B28DF0210}"/>
              </a:ext>
            </a:extLst>
          </p:cNvPr>
          <p:cNvPicPr>
            <a:picLocks noChangeAspect="1"/>
          </p:cNvPicPr>
          <p:nvPr/>
        </p:nvPicPr>
        <p:blipFill>
          <a:blip r:embed="rId2"/>
          <a:stretch>
            <a:fillRect/>
          </a:stretch>
        </p:blipFill>
        <p:spPr>
          <a:xfrm>
            <a:off x="314325" y="1762417"/>
            <a:ext cx="4167188" cy="3138723"/>
          </a:xfrm>
          <a:prstGeom prst="rect">
            <a:avLst/>
          </a:prstGeom>
        </p:spPr>
      </p:pic>
      <p:pic>
        <p:nvPicPr>
          <p:cNvPr id="15" name="Picture 14">
            <a:extLst>
              <a:ext uri="{FF2B5EF4-FFF2-40B4-BE49-F238E27FC236}">
                <a16:creationId xmlns:a16="http://schemas.microsoft.com/office/drawing/2014/main" id="{66CCA9FB-8A76-A548-9950-CE989662FDC9}"/>
              </a:ext>
            </a:extLst>
          </p:cNvPr>
          <p:cNvPicPr>
            <a:picLocks noChangeAspect="1"/>
          </p:cNvPicPr>
          <p:nvPr/>
        </p:nvPicPr>
        <p:blipFill>
          <a:blip r:embed="rId3"/>
          <a:stretch>
            <a:fillRect/>
          </a:stretch>
        </p:blipFill>
        <p:spPr>
          <a:xfrm>
            <a:off x="6341261" y="1821436"/>
            <a:ext cx="4267200" cy="3118632"/>
          </a:xfrm>
          <a:prstGeom prst="rect">
            <a:avLst/>
          </a:prstGeom>
        </p:spPr>
      </p:pic>
      <p:sp>
        <p:nvSpPr>
          <p:cNvPr id="5" name="Footer Placeholder 4">
            <a:extLst>
              <a:ext uri="{FF2B5EF4-FFF2-40B4-BE49-F238E27FC236}">
                <a16:creationId xmlns:a16="http://schemas.microsoft.com/office/drawing/2014/main" id="{718EC074-3117-D445-A013-BA5E4D4A015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768043E1-19B9-AF4C-BB91-151B27FE2008}"/>
              </a:ext>
            </a:extLst>
          </p:cNvPr>
          <p:cNvSpPr>
            <a:spLocks noGrp="1"/>
          </p:cNvSpPr>
          <p:nvPr>
            <p:ph type="sldNum" sz="quarter" idx="12"/>
          </p:nvPr>
        </p:nvSpPr>
        <p:spPr/>
        <p:txBody>
          <a:bodyPr/>
          <a:lstStyle/>
          <a:p>
            <a:fld id="{D8C2E80E-A818-EA4B-839C-9030708D7285}" type="slidenum">
              <a:rPr lang="en-US" smtClean="0"/>
              <a:t>88</a:t>
            </a:fld>
            <a:endParaRPr lang="en-US" dirty="0"/>
          </a:p>
        </p:txBody>
      </p:sp>
    </p:spTree>
    <p:extLst>
      <p:ext uri="{BB962C8B-B14F-4D97-AF65-F5344CB8AC3E}">
        <p14:creationId xmlns:p14="http://schemas.microsoft.com/office/powerpoint/2010/main" val="21532099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1789A-797F-6A41-AACC-1CCD80A9856B}"/>
              </a:ext>
            </a:extLst>
          </p:cNvPr>
          <p:cNvSpPr>
            <a:spLocks noGrp="1"/>
          </p:cNvSpPr>
          <p:nvPr>
            <p:ph idx="1"/>
          </p:nvPr>
        </p:nvSpPr>
        <p:spPr>
          <a:xfrm>
            <a:off x="2852416" y="436729"/>
            <a:ext cx="8097125" cy="4006888"/>
          </a:xfrm>
        </p:spPr>
        <p:txBody>
          <a:bodyPr/>
          <a:lstStyle/>
          <a:p>
            <a:r>
              <a:rPr lang="en-US" i="1" dirty="0"/>
              <a:t>A simple way to do this is to add powers of each feature as new features, then train a </a:t>
            </a:r>
            <a:r>
              <a:rPr lang="en-US" b="1" i="1" dirty="0"/>
              <a:t>linear model </a:t>
            </a:r>
            <a:r>
              <a:rPr lang="en-US" i="1" dirty="0"/>
              <a:t>on this extended set of features. This technique is called </a:t>
            </a:r>
            <a:r>
              <a:rPr lang="en-US" b="1" i="1" dirty="0"/>
              <a:t>Polynomial Regression</a:t>
            </a:r>
            <a:r>
              <a:rPr lang="en-US" i="1" dirty="0"/>
              <a:t>.</a:t>
            </a:r>
          </a:p>
          <a:p>
            <a:r>
              <a:rPr lang="en-US" i="1" dirty="0">
                <a:solidFill>
                  <a:srgbClr val="FF0000"/>
                </a:solidFill>
              </a:rPr>
              <a:t>This is still considered to be </a:t>
            </a:r>
            <a:r>
              <a:rPr lang="en-US" b="1" i="1" dirty="0">
                <a:solidFill>
                  <a:srgbClr val="FF0000"/>
                </a:solidFill>
              </a:rPr>
              <a:t>linear model</a:t>
            </a:r>
            <a:r>
              <a:rPr lang="en-US" i="1" dirty="0"/>
              <a:t> as the coefficients/weights associated with the features are still linear. x² is only a feature. However, the curve that we are fitting is </a:t>
            </a:r>
            <a:r>
              <a:rPr lang="en-US" b="1" i="1" dirty="0"/>
              <a:t>quadratic </a:t>
            </a:r>
            <a:r>
              <a:rPr lang="en-US" i="1" dirty="0"/>
              <a:t>in nature.</a:t>
            </a:r>
          </a:p>
          <a:p>
            <a:r>
              <a:rPr lang="en-US" dirty="0"/>
              <a:t>To convert the original features into their higher order terms we will use the </a:t>
            </a:r>
            <a:r>
              <a:rPr lang="en-US" dirty="0" err="1"/>
              <a:t>PolynomialFeatures</a:t>
            </a:r>
            <a:r>
              <a:rPr lang="en-US" dirty="0"/>
              <a:t> class provided by </a:t>
            </a:r>
            <a:r>
              <a:rPr lang="en-US" dirty="0" err="1"/>
              <a:t>scikit</a:t>
            </a:r>
            <a:r>
              <a:rPr lang="en-US" dirty="0"/>
              <a:t>-learn. Next, we train the model using Linear Regression.</a:t>
            </a:r>
          </a:p>
        </p:txBody>
      </p:sp>
      <p:sp>
        <p:nvSpPr>
          <p:cNvPr id="4" name="Date Placeholder 3">
            <a:extLst>
              <a:ext uri="{FF2B5EF4-FFF2-40B4-BE49-F238E27FC236}">
                <a16:creationId xmlns:a16="http://schemas.microsoft.com/office/drawing/2014/main" id="{4370B078-7148-BA4B-A125-181EDBD761F1}"/>
              </a:ext>
            </a:extLst>
          </p:cNvPr>
          <p:cNvSpPr>
            <a:spLocks noGrp="1"/>
          </p:cNvSpPr>
          <p:nvPr>
            <p:ph type="dt" sz="half" idx="10"/>
          </p:nvPr>
        </p:nvSpPr>
        <p:spPr>
          <a:xfrm>
            <a:off x="7615689" y="4506448"/>
            <a:ext cx="2946197" cy="328613"/>
          </a:xfrm>
        </p:spPr>
        <p:txBody>
          <a:bodyPr/>
          <a:lstStyle/>
          <a:p>
            <a:endParaRPr lang="en-US" dirty="0"/>
          </a:p>
        </p:txBody>
      </p:sp>
      <p:sp>
        <p:nvSpPr>
          <p:cNvPr id="7" name="Rectangle 2">
            <a:extLst>
              <a:ext uri="{FF2B5EF4-FFF2-40B4-BE49-F238E27FC236}">
                <a16:creationId xmlns:a16="http://schemas.microsoft.com/office/drawing/2014/main" id="{0797C49A-0624-774F-BAF0-393326387C66}"/>
              </a:ext>
            </a:extLst>
          </p:cNvPr>
          <p:cNvSpPr>
            <a:spLocks noChangeArrowheads="1"/>
          </p:cNvSpPr>
          <p:nvPr/>
        </p:nvSpPr>
        <p:spPr bwMode="auto">
          <a:xfrm>
            <a:off x="263592" y="1419791"/>
            <a:ext cx="2474524" cy="164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22960"/>
            <a:r>
              <a:rPr lang="en-US" altLang="en-US" sz="1350" dirty="0">
                <a:latin typeface="medium-content-serif-font"/>
              </a:rPr>
              <a:t>The linear model,</a:t>
            </a:r>
          </a:p>
          <a:p>
            <a:pPr defTabSz="822960"/>
            <a:endParaRPr lang="en-US" altLang="en-US" sz="900" dirty="0"/>
          </a:p>
          <a:p>
            <a:pPr defTabSz="822960"/>
            <a:r>
              <a:rPr lang="en-US" altLang="en-US" sz="1620" dirty="0"/>
              <a:t>  </a:t>
            </a:r>
            <a:r>
              <a:rPr lang="en-US" altLang="en-US" sz="1440" dirty="0"/>
              <a:t>                           </a:t>
            </a:r>
            <a:endParaRPr lang="en-US" altLang="en-US" sz="1620" dirty="0"/>
          </a:p>
          <a:p>
            <a:pPr defTabSz="822960"/>
            <a:r>
              <a:rPr lang="en-US" altLang="en-US" sz="1350" dirty="0">
                <a:latin typeface="medium-content-serif-font"/>
              </a:rPr>
              <a:t>can be transformed to</a:t>
            </a:r>
            <a:endParaRPr lang="en-US" altLang="en-US" sz="900" dirty="0"/>
          </a:p>
          <a:p>
            <a:pPr defTabSz="822960"/>
            <a:r>
              <a:rPr lang="en-US" altLang="en-US" sz="1620" dirty="0"/>
              <a:t>  </a:t>
            </a:r>
            <a:r>
              <a:rPr lang="en-US" altLang="en-US" sz="1710" dirty="0"/>
              <a:t>                                    </a:t>
            </a:r>
            <a:endParaRPr lang="en-US" altLang="en-US" sz="1620" dirty="0"/>
          </a:p>
          <a:p>
            <a:pPr defTabSz="822960"/>
            <a:br>
              <a:rPr lang="en-US" altLang="en-US" sz="1620" dirty="0"/>
            </a:br>
            <a:endParaRPr lang="en-US" altLang="en-US" sz="1620" dirty="0"/>
          </a:p>
        </p:txBody>
      </p:sp>
      <p:pic>
        <p:nvPicPr>
          <p:cNvPr id="8" name="Picture 3" descr="/var/folders/nn/gsjrzlj14b9f1zwh6lj4xs0r0000gn/T/com.microsoft.Powerpoint/WebArchiveCopyPasteTempFiles/1*adrhNj5POluyuFCa9WfBIg.png">
            <a:extLst>
              <a:ext uri="{FF2B5EF4-FFF2-40B4-BE49-F238E27FC236}">
                <a16:creationId xmlns:a16="http://schemas.microsoft.com/office/drawing/2014/main" id="{A6A3EB99-94C1-7349-8480-5C02C7B66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92" y="1716485"/>
            <a:ext cx="1383030" cy="2400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var/folders/nn/gsjrzlj14b9f1zwh6lj4xs0r0000gn/T/com.microsoft.Powerpoint/WebArchiveCopyPasteTempFiles/1*rL76rQ1hhrvPjAQFwvpN4w.png">
            <a:extLst>
              <a:ext uri="{FF2B5EF4-FFF2-40B4-BE49-F238E27FC236}">
                <a16:creationId xmlns:a16="http://schemas.microsoft.com/office/drawing/2014/main" id="{67C7BA29-2309-094A-BC59-CA7D7F339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92" y="2359754"/>
            <a:ext cx="211455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778E526-A2AA-6C44-B040-C4C32F417AC0}"/>
              </a:ext>
            </a:extLst>
          </p:cNvPr>
          <p:cNvPicPr>
            <a:picLocks noChangeAspect="1"/>
          </p:cNvPicPr>
          <p:nvPr/>
        </p:nvPicPr>
        <p:blipFill>
          <a:blip r:embed="rId4"/>
          <a:stretch>
            <a:fillRect/>
          </a:stretch>
        </p:blipFill>
        <p:spPr>
          <a:xfrm>
            <a:off x="6744471" y="3826673"/>
            <a:ext cx="4067020" cy="3070563"/>
          </a:xfrm>
          <a:prstGeom prst="rect">
            <a:avLst/>
          </a:prstGeom>
        </p:spPr>
      </p:pic>
      <p:sp>
        <p:nvSpPr>
          <p:cNvPr id="2" name="Footer Placeholder 1">
            <a:extLst>
              <a:ext uri="{FF2B5EF4-FFF2-40B4-BE49-F238E27FC236}">
                <a16:creationId xmlns:a16="http://schemas.microsoft.com/office/drawing/2014/main" id="{CB7E67C0-FEE9-124F-975B-DE32330B603D}"/>
              </a:ext>
            </a:extLst>
          </p:cNvPr>
          <p:cNvSpPr>
            <a:spLocks noGrp="1"/>
          </p:cNvSpPr>
          <p:nvPr>
            <p:ph type="ftr" sz="quarter" idx="11"/>
          </p:nvPr>
        </p:nvSpPr>
        <p:spPr/>
        <p:txBody>
          <a:bodyPr/>
          <a:lstStyle/>
          <a:p>
            <a:r>
              <a:rPr lang="en-US"/>
              <a:t>Dr. Malak Abdullah</a:t>
            </a:r>
            <a:endParaRPr lang="en-US" dirty="0"/>
          </a:p>
        </p:txBody>
      </p:sp>
      <p:sp>
        <p:nvSpPr>
          <p:cNvPr id="5" name="Slide Number Placeholder 4">
            <a:extLst>
              <a:ext uri="{FF2B5EF4-FFF2-40B4-BE49-F238E27FC236}">
                <a16:creationId xmlns:a16="http://schemas.microsoft.com/office/drawing/2014/main" id="{F3FF621B-4BE2-AD45-B6B1-1AE65DD11A76}"/>
              </a:ext>
            </a:extLst>
          </p:cNvPr>
          <p:cNvSpPr>
            <a:spLocks noGrp="1"/>
          </p:cNvSpPr>
          <p:nvPr>
            <p:ph type="sldNum" sz="quarter" idx="12"/>
          </p:nvPr>
        </p:nvSpPr>
        <p:spPr/>
        <p:txBody>
          <a:bodyPr/>
          <a:lstStyle/>
          <a:p>
            <a:fld id="{D8C2E80E-A818-EA4B-839C-9030708D7285}" type="slidenum">
              <a:rPr lang="en-US" smtClean="0"/>
              <a:t>89</a:t>
            </a:fld>
            <a:endParaRPr lang="en-US" dirty="0"/>
          </a:p>
        </p:txBody>
      </p:sp>
    </p:spTree>
    <p:extLst>
      <p:ext uri="{BB962C8B-B14F-4D97-AF65-F5344CB8AC3E}">
        <p14:creationId xmlns:p14="http://schemas.microsoft.com/office/powerpoint/2010/main" val="3954162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540-AB58-0A45-A934-3BF08152F179}"/>
              </a:ext>
            </a:extLst>
          </p:cNvPr>
          <p:cNvSpPr>
            <a:spLocks noGrp="1"/>
          </p:cNvSpPr>
          <p:nvPr>
            <p:ph type="title"/>
          </p:nvPr>
        </p:nvSpPr>
        <p:spPr>
          <a:xfrm>
            <a:off x="122830" y="300038"/>
            <a:ext cx="11955439" cy="1271587"/>
          </a:xfrm>
        </p:spPr>
        <p:txBody>
          <a:bodyPr>
            <a:noAutofit/>
          </a:bodyPr>
          <a:lstStyle/>
          <a:p>
            <a:r>
              <a:rPr lang="en-US" sz="4200" dirty="0"/>
              <a:t>Machine learning algorithms are often categorized as :</a:t>
            </a:r>
          </a:p>
        </p:txBody>
      </p:sp>
      <p:sp>
        <p:nvSpPr>
          <p:cNvPr id="3" name="Content Placeholder 2">
            <a:extLst>
              <a:ext uri="{FF2B5EF4-FFF2-40B4-BE49-F238E27FC236}">
                <a16:creationId xmlns:a16="http://schemas.microsoft.com/office/drawing/2014/main" id="{03AC0DC3-7C00-F54C-A18B-75252C19015B}"/>
              </a:ext>
            </a:extLst>
          </p:cNvPr>
          <p:cNvSpPr>
            <a:spLocks noGrp="1"/>
          </p:cNvSpPr>
          <p:nvPr>
            <p:ph idx="1"/>
          </p:nvPr>
        </p:nvSpPr>
        <p:spPr>
          <a:xfrm>
            <a:off x="314325" y="1743075"/>
            <a:ext cx="11387137" cy="4894834"/>
          </a:xfrm>
        </p:spPr>
        <p:txBody>
          <a:bodyPr>
            <a:normAutofit lnSpcReduction="10000"/>
          </a:bodyPr>
          <a:lstStyle/>
          <a:p>
            <a:r>
              <a:rPr lang="en-US" b="1" dirty="0"/>
              <a:t>Supervised machine learning algorithms </a:t>
            </a:r>
            <a:r>
              <a:rPr lang="en-US" dirty="0"/>
              <a:t>can apply what has been learned in the past to new data using </a:t>
            </a:r>
            <a:r>
              <a:rPr lang="en-US" dirty="0">
                <a:solidFill>
                  <a:srgbClr val="FF0000"/>
                </a:solidFill>
              </a:rPr>
              <a:t>labeled examples </a:t>
            </a:r>
            <a:r>
              <a:rPr lang="en-US" dirty="0"/>
              <a:t>to predict future events. </a:t>
            </a:r>
          </a:p>
          <a:p>
            <a:r>
              <a:rPr lang="en-US" b="1" dirty="0"/>
              <a:t>unsupervised machine learning algorithms </a:t>
            </a:r>
            <a:r>
              <a:rPr lang="en-US" dirty="0"/>
              <a:t>are used when the information used to train is neither classified </a:t>
            </a:r>
            <a:r>
              <a:rPr lang="en-US" dirty="0">
                <a:solidFill>
                  <a:srgbClr val="FF0000"/>
                </a:solidFill>
              </a:rPr>
              <a:t>nor labeled</a:t>
            </a:r>
            <a:r>
              <a:rPr lang="en-US" dirty="0"/>
              <a:t>. Unsupervised learning studies how systems can infer a function to describe a hidden structure from unlabeled data</a:t>
            </a:r>
          </a:p>
          <a:p>
            <a:r>
              <a:rPr lang="en-US" b="1" dirty="0"/>
              <a:t>Semi-supervised machine learning algorithms</a:t>
            </a:r>
            <a:r>
              <a:rPr lang="en-US" dirty="0"/>
              <a:t> fall somewhere in between supervised and unsupervised learning, since they use both labeled and unlabeled data for training – </a:t>
            </a:r>
            <a:r>
              <a:rPr lang="en-US" dirty="0">
                <a:solidFill>
                  <a:srgbClr val="FF0000"/>
                </a:solidFill>
              </a:rPr>
              <a:t>typically a small amount of labeled data and a large amount of unlabeled data. </a:t>
            </a:r>
            <a:r>
              <a:rPr lang="en-US" dirty="0"/>
              <a:t>The systems that use this method are able to considerably improve learning accuracy. </a:t>
            </a:r>
          </a:p>
          <a:p>
            <a:r>
              <a:rPr lang="en-US" b="1" dirty="0"/>
              <a:t>Reinforcement machine learning algorithms </a:t>
            </a:r>
            <a:r>
              <a:rPr lang="en-US" dirty="0"/>
              <a:t>is a learning method that interacts with its environment by producing actions and discovers errors or rewards. Trial and error search and delayed reward are the most relevant characteristics of reinforcement learning.</a:t>
            </a:r>
          </a:p>
          <a:p>
            <a:pPr lvl="1"/>
            <a:r>
              <a:rPr lang="en-US" dirty="0"/>
              <a:t>For example, </a:t>
            </a:r>
            <a:r>
              <a:rPr lang="en-US" dirty="0">
                <a:solidFill>
                  <a:srgbClr val="FF0000"/>
                </a:solidFill>
              </a:rPr>
              <a:t>the lack of a tip at the end of the journey gives the taxi agent an indication that it did something wrong</a:t>
            </a:r>
            <a:r>
              <a:rPr lang="en-US" dirty="0"/>
              <a:t>. </a:t>
            </a:r>
            <a:r>
              <a:rPr lang="en-US" dirty="0">
                <a:solidFill>
                  <a:srgbClr val="0070C0"/>
                </a:solidFill>
              </a:rPr>
              <a:t>The two points for a win at the end of a chess game tells the agent it did something right</a:t>
            </a:r>
            <a:r>
              <a:rPr lang="en-US" dirty="0"/>
              <a:t>. It is up to the agent to decide which of the actions prior to the reinforcement were most responsible for it.</a:t>
            </a:r>
          </a:p>
          <a:p>
            <a:endParaRPr lang="en-US" dirty="0"/>
          </a:p>
        </p:txBody>
      </p:sp>
      <p:sp>
        <p:nvSpPr>
          <p:cNvPr id="5" name="Slide Number Placeholder 4">
            <a:extLst>
              <a:ext uri="{FF2B5EF4-FFF2-40B4-BE49-F238E27FC236}">
                <a16:creationId xmlns:a16="http://schemas.microsoft.com/office/drawing/2014/main" id="{DF081766-5CD3-9549-AF89-7315D446F233}"/>
              </a:ext>
            </a:extLst>
          </p:cNvPr>
          <p:cNvSpPr>
            <a:spLocks noGrp="1"/>
          </p:cNvSpPr>
          <p:nvPr>
            <p:ph type="sldNum" sz="quarter" idx="12"/>
          </p:nvPr>
        </p:nvSpPr>
        <p:spPr/>
        <p:txBody>
          <a:bodyPr/>
          <a:lstStyle/>
          <a:p>
            <a:fld id="{D8C2E80E-A818-EA4B-839C-9030708D7285}" type="slidenum">
              <a:rPr lang="en-US" smtClean="0"/>
              <a:t>9</a:t>
            </a:fld>
            <a:endParaRPr lang="en-US" dirty="0"/>
          </a:p>
        </p:txBody>
      </p:sp>
      <p:sp>
        <p:nvSpPr>
          <p:cNvPr id="4" name="Date Placeholder 3">
            <a:extLst>
              <a:ext uri="{FF2B5EF4-FFF2-40B4-BE49-F238E27FC236}">
                <a16:creationId xmlns:a16="http://schemas.microsoft.com/office/drawing/2014/main" id="{4982E5D7-57BA-2246-86ED-65E404D80600}"/>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5CF52FE7-D398-944F-AB7B-7F1078BB5C0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0306081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B47A-3521-A54E-B2D2-F68B214544C5}"/>
              </a:ext>
            </a:extLst>
          </p:cNvPr>
          <p:cNvSpPr>
            <a:spLocks noGrp="1"/>
          </p:cNvSpPr>
          <p:nvPr>
            <p:ph type="title"/>
          </p:nvPr>
        </p:nvSpPr>
        <p:spPr>
          <a:xfrm>
            <a:off x="812823" y="-88525"/>
            <a:ext cx="9051925" cy="1609725"/>
          </a:xfrm>
        </p:spPr>
        <p:txBody>
          <a:bodyPr>
            <a:normAutofit/>
          </a:bodyPr>
          <a:lstStyle/>
          <a:p>
            <a:r>
              <a:rPr lang="en-US" dirty="0"/>
              <a:t>Learning Curves</a:t>
            </a:r>
          </a:p>
        </p:txBody>
      </p:sp>
      <p:sp>
        <p:nvSpPr>
          <p:cNvPr id="3" name="Content Placeholder 2">
            <a:extLst>
              <a:ext uri="{FF2B5EF4-FFF2-40B4-BE49-F238E27FC236}">
                <a16:creationId xmlns:a16="http://schemas.microsoft.com/office/drawing/2014/main" id="{8F0BCAD0-25BF-0040-A751-E549607A4A5C}"/>
              </a:ext>
            </a:extLst>
          </p:cNvPr>
          <p:cNvSpPr>
            <a:spLocks noGrp="1"/>
          </p:cNvSpPr>
          <p:nvPr>
            <p:ph idx="1"/>
          </p:nvPr>
        </p:nvSpPr>
        <p:spPr>
          <a:xfrm>
            <a:off x="990601" y="1295400"/>
            <a:ext cx="9051925" cy="4051300"/>
          </a:xfrm>
        </p:spPr>
        <p:txBody>
          <a:bodyPr/>
          <a:lstStyle/>
          <a:p>
            <a:r>
              <a:rPr lang="en-US" dirty="0"/>
              <a:t>If you perform high-degree Polynomial Regression, you will likely fit the training</a:t>
            </a:r>
            <a:br>
              <a:rPr lang="en-US" dirty="0"/>
            </a:br>
            <a:r>
              <a:rPr lang="en-US" dirty="0"/>
              <a:t>data much better than with plain Linear Regression.  But?!?!?</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72C81101-463E-784E-9778-E13B93ECF996}"/>
              </a:ext>
            </a:extLst>
          </p:cNvPr>
          <p:cNvSpPr>
            <a:spLocks noGrp="1"/>
          </p:cNvSpPr>
          <p:nvPr>
            <p:ph type="dt" sz="half" idx="10"/>
          </p:nvPr>
        </p:nvSpPr>
        <p:spPr/>
        <p:txBody>
          <a:bodyPr/>
          <a:lstStyle/>
          <a:p>
            <a:endParaRPr lang="en-US" dirty="0"/>
          </a:p>
        </p:txBody>
      </p:sp>
      <p:pic>
        <p:nvPicPr>
          <p:cNvPr id="7" name="Picture 6">
            <a:extLst>
              <a:ext uri="{FF2B5EF4-FFF2-40B4-BE49-F238E27FC236}">
                <a16:creationId xmlns:a16="http://schemas.microsoft.com/office/drawing/2014/main" id="{B414B331-DEC2-F04F-BD86-CF6B79F7797B}"/>
              </a:ext>
            </a:extLst>
          </p:cNvPr>
          <p:cNvPicPr>
            <a:picLocks noChangeAspect="1"/>
          </p:cNvPicPr>
          <p:nvPr/>
        </p:nvPicPr>
        <p:blipFill>
          <a:blip r:embed="rId2"/>
          <a:stretch>
            <a:fillRect/>
          </a:stretch>
        </p:blipFill>
        <p:spPr>
          <a:xfrm>
            <a:off x="1911870" y="2467966"/>
            <a:ext cx="7909560" cy="3520440"/>
          </a:xfrm>
          <a:prstGeom prst="rect">
            <a:avLst/>
          </a:prstGeom>
        </p:spPr>
      </p:pic>
      <p:sp>
        <p:nvSpPr>
          <p:cNvPr id="5" name="Footer Placeholder 4">
            <a:extLst>
              <a:ext uri="{FF2B5EF4-FFF2-40B4-BE49-F238E27FC236}">
                <a16:creationId xmlns:a16="http://schemas.microsoft.com/office/drawing/2014/main" id="{8AED1D03-3313-7C4A-B3DE-3A7EA8BDB81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27F7517E-362A-F04E-B558-8C863667E88B}"/>
              </a:ext>
            </a:extLst>
          </p:cNvPr>
          <p:cNvSpPr>
            <a:spLocks noGrp="1"/>
          </p:cNvSpPr>
          <p:nvPr>
            <p:ph type="sldNum" sz="quarter" idx="12"/>
          </p:nvPr>
        </p:nvSpPr>
        <p:spPr/>
        <p:txBody>
          <a:bodyPr/>
          <a:lstStyle/>
          <a:p>
            <a:fld id="{D8C2E80E-A818-EA4B-839C-9030708D7285}" type="slidenum">
              <a:rPr lang="en-US" smtClean="0"/>
              <a:t>90</a:t>
            </a:fld>
            <a:endParaRPr lang="en-US" dirty="0"/>
          </a:p>
        </p:txBody>
      </p:sp>
    </p:spTree>
    <p:extLst>
      <p:ext uri="{BB962C8B-B14F-4D97-AF65-F5344CB8AC3E}">
        <p14:creationId xmlns:p14="http://schemas.microsoft.com/office/powerpoint/2010/main" val="11024932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g$&#10;\end{document}&#10;"/>
  <p:tag name="FILENAME" val="txp_fig"/>
  <p:tag name="FORMAT" val="pngmono"/>
  <p:tag name="RES" val="1200"/>
  <p:tag name="BLEND" val="0"/>
  <p:tag name="TRANSPARENT" val="0"/>
  <p:tag name="TBUG" val="0"/>
  <p:tag name="ALLOWFS" val="0"/>
  <p:tag name="ORIGWIDTH" val="11"/>
  <p:tag name="PICTUREFILESIZE" val="90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txp_fig"/>
  <p:tag name="BLEND" val="False"/>
  <p:tag name="TRANSPARENT" val="Tru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
  <p:tag name="PICTUREFILESIZE" val="85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txp_fig"/>
  <p:tag name="BLEND" val="False"/>
  <p:tag name="TRANSPARENT" val="Tru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
  <p:tag name="PICTUREFILESIZE" val="70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20008</TotalTime>
  <Words>4920</Words>
  <Application>Microsoft Macintosh PowerPoint</Application>
  <PresentationFormat>Widescreen</PresentationFormat>
  <Paragraphs>759</Paragraphs>
  <Slides>90</Slides>
  <Notes>20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4</vt:i4>
      </vt:variant>
      <vt:variant>
        <vt:lpstr>Slide Titles</vt:lpstr>
      </vt:variant>
      <vt:variant>
        <vt:i4>90</vt:i4>
      </vt:variant>
    </vt:vector>
  </HeadingPairs>
  <TitlesOfParts>
    <vt:vector size="110" baseType="lpstr">
      <vt:lpstr>Arial</vt:lpstr>
      <vt:lpstr>Arial</vt:lpstr>
      <vt:lpstr>Calibri</vt:lpstr>
      <vt:lpstr>Helvetica</vt:lpstr>
      <vt:lpstr>medium-content-serif-font</vt:lpstr>
      <vt:lpstr>Monotype Sorts</vt:lpstr>
      <vt:lpstr>Open Sans</vt:lpstr>
      <vt:lpstr>Roboto</vt:lpstr>
      <vt:lpstr>Rockwell</vt:lpstr>
      <vt:lpstr>Rockwell Condensed</vt:lpstr>
      <vt:lpstr>Rockwell Extra Bold</vt:lpstr>
      <vt:lpstr>Tahoma</vt:lpstr>
      <vt:lpstr>Times</vt:lpstr>
      <vt:lpstr>Times New Roman</vt:lpstr>
      <vt:lpstr>Wingdings</vt:lpstr>
      <vt:lpstr>Wood Type</vt:lpstr>
      <vt:lpstr>Visio</vt:lpstr>
      <vt:lpstr>Document</vt:lpstr>
      <vt:lpstr>Equation</vt:lpstr>
      <vt:lpstr>VISIO</vt:lpstr>
      <vt:lpstr>Ch 18 (edition 3 book)  learning</vt:lpstr>
      <vt:lpstr>PowerPoint Presentation</vt:lpstr>
      <vt:lpstr>What is Learning?</vt:lpstr>
      <vt:lpstr>Learning: Why?</vt:lpstr>
      <vt:lpstr>Key questions when building a learning agent</vt:lpstr>
      <vt:lpstr>What is Machine learning</vt:lpstr>
      <vt:lpstr>Facebook</vt:lpstr>
      <vt:lpstr>WHAT IS THE DIFFERENCE BETWEEN AI AND ML?</vt:lpstr>
      <vt:lpstr>Machine learning algorithms are often categorized as :</vt:lpstr>
      <vt:lpstr>Supervised algorithm is mainly divided into:</vt:lpstr>
      <vt:lpstr>Unsupervised Learning? </vt:lpstr>
      <vt:lpstr>In this Course, We will discuss Supervised Learning</vt:lpstr>
      <vt:lpstr>Supervised learning</vt:lpstr>
      <vt:lpstr>Inductive Learning (Science)</vt:lpstr>
      <vt:lpstr>Classification example: Object recognition</vt:lpstr>
      <vt:lpstr>The machine learning framework</vt:lpstr>
      <vt:lpstr>PowerPoint Presentation</vt:lpstr>
      <vt:lpstr>The machine learning framework</vt:lpstr>
      <vt:lpstr>Recognizing your handwriting</vt:lpstr>
      <vt:lpstr>PowerPoint Presentation</vt:lpstr>
      <vt:lpstr>PowerPoint Presentation</vt:lpstr>
      <vt:lpstr>ML Workflow</vt:lpstr>
      <vt:lpstr>PowerPoint Presentation</vt:lpstr>
      <vt:lpstr>Classification</vt:lpstr>
      <vt:lpstr>Classification definition</vt:lpstr>
      <vt:lpstr>Many classifiers to choose from</vt:lpstr>
      <vt:lpstr>Classifiers!!</vt:lpstr>
      <vt:lpstr>PowerPoint Presentation</vt:lpstr>
      <vt:lpstr>Examples of classification tasks</vt:lpstr>
      <vt:lpstr>Stages in a classification task</vt:lpstr>
      <vt:lpstr>Example from the life</vt:lpstr>
      <vt:lpstr>Decision tree classification task</vt:lpstr>
      <vt:lpstr>Example of a decision tree</vt:lpstr>
      <vt:lpstr>Another example of decision tree</vt:lpstr>
      <vt:lpstr>Decision tree classification task</vt:lpstr>
      <vt:lpstr>Apply model to test data</vt:lpstr>
      <vt:lpstr>Apply model to test data</vt:lpstr>
      <vt:lpstr>Apply model to test data</vt:lpstr>
      <vt:lpstr>Apply model to test data</vt:lpstr>
      <vt:lpstr>Apply model to test data</vt:lpstr>
      <vt:lpstr>Apply model to test data</vt:lpstr>
      <vt:lpstr>Generalization</vt:lpstr>
      <vt:lpstr>Generalization</vt:lpstr>
      <vt:lpstr>Generalization</vt:lpstr>
      <vt:lpstr>Generalization</vt:lpstr>
      <vt:lpstr>Sources of overfitting: noise</vt:lpstr>
      <vt:lpstr>Metrics for classifier performance</vt:lpstr>
      <vt:lpstr>Metrics for classifier performance</vt:lpstr>
      <vt:lpstr>Metrics for classifier performance</vt:lpstr>
      <vt:lpstr>How to evaluate your model</vt:lpstr>
      <vt:lpstr>Metrics for classifier performance</vt:lpstr>
      <vt:lpstr>How to evaluate your model</vt:lpstr>
      <vt:lpstr>How to evaluate your model</vt:lpstr>
      <vt:lpstr>Trade-off</vt:lpstr>
      <vt:lpstr>Occam’s Razor</vt:lpstr>
      <vt:lpstr>Model validation</vt:lpstr>
      <vt:lpstr>Model validation</vt:lpstr>
      <vt:lpstr>Regression</vt:lpstr>
      <vt:lpstr>Supervised Learning</vt:lpstr>
      <vt:lpstr>Linear Regression</vt:lpstr>
      <vt:lpstr>Before we start!</vt:lpstr>
      <vt:lpstr>Overall, machine learning works in the same way!</vt:lpstr>
      <vt:lpstr>Linear Regression</vt:lpstr>
      <vt:lpstr>What is Regression?</vt:lpstr>
      <vt:lpstr>Types of Regression Models</vt:lpstr>
      <vt:lpstr>Simple Linear Regression</vt:lpstr>
      <vt:lpstr>Linear regression = fitting a straight line/hyperplane</vt:lpstr>
      <vt:lpstr>Prediction error</vt:lpstr>
      <vt:lpstr>Find w</vt:lpstr>
      <vt:lpstr>Just to check if you understand that</vt:lpstr>
      <vt:lpstr>PowerPoint Presentation</vt:lpstr>
      <vt:lpstr>Cost Function (J):</vt:lpstr>
      <vt:lpstr>How to choose W0 and W1 </vt:lpstr>
      <vt:lpstr>Multivariate regression</vt:lpstr>
      <vt:lpstr>PowerPoint Presentation</vt:lpstr>
      <vt:lpstr>PowerPoint Presentation</vt:lpstr>
      <vt:lpstr>Gradient Descent </vt:lpstr>
      <vt:lpstr>PowerPoint Presentation</vt:lpstr>
      <vt:lpstr>Learning rate</vt:lpstr>
      <vt:lpstr>Problems with Gradient Descent </vt:lpstr>
      <vt:lpstr>Implementing GD</vt:lpstr>
      <vt:lpstr>Example!</vt:lpstr>
      <vt:lpstr>PowerPoint Presentation</vt:lpstr>
      <vt:lpstr>PowerPoint Presentation</vt:lpstr>
      <vt:lpstr>PowerPoint Presentation</vt:lpstr>
      <vt:lpstr>Step 3:</vt:lpstr>
      <vt:lpstr>Polynomial Regression</vt:lpstr>
      <vt:lpstr>To overcome under-fitting, we need to increase the complexity of the model.</vt:lpstr>
      <vt:lpstr>PowerPoint Presentation</vt:lpstr>
      <vt:lpstr>Learning Curves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264</cp:revision>
  <cp:lastPrinted>2018-10-22T23:32:33Z</cp:lastPrinted>
  <dcterms:created xsi:type="dcterms:W3CDTF">2018-09-24T08:53:56Z</dcterms:created>
  <dcterms:modified xsi:type="dcterms:W3CDTF">2021-11-28T00:00:41Z</dcterms:modified>
</cp:coreProperties>
</file>